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4630400" cy="8229600"/>
  <p:notesSz cx="8229600" cy="14630400"/>
  <p:embeddedFontLst>
    <p:embeddedFont>
      <p:font typeface="Alice" panose="020B0604020202020204" charset="0"/>
      <p:regular r:id="rId43"/>
    </p:embeddedFont>
    <p:embeddedFont>
      <p:font typeface="Lora" pitchFamily="2" charset="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9" d="100"/>
          <a:sy n="59" d="100"/>
        </p:scale>
        <p:origin x="42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7601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F2DE"/>
          </a:solidFill>
          <a:ln/>
        </p:spPr>
      </p:sp>
      <p:sp>
        <p:nvSpPr>
          <p:cNvPr id="3" name="Shape 1"/>
          <p:cNvSpPr/>
          <p:nvPr/>
        </p:nvSpPr>
        <p:spPr>
          <a:xfrm>
            <a:off x="0" y="0"/>
            <a:ext cx="14630400" cy="8229600"/>
          </a:xfrm>
          <a:prstGeom prst="rect">
            <a:avLst/>
          </a:prstGeom>
          <a:solidFill>
            <a:srgbClr val="FCFBF8"/>
          </a:solidFill>
          <a:ln/>
        </p:spPr>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svg"/><Relationship Id="rId7"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24.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notesSlide" Target="../notesSlides/notesSlide26.xml"/><Relationship Id="rId1" Type="http://schemas.openxmlformats.org/officeDocument/2006/relationships/slideLayout" Target="../slideLayouts/slideLayout27.xml"/><Relationship Id="rId6" Type="http://schemas.openxmlformats.org/officeDocument/2006/relationships/image" Target="../media/image52.svg"/><Relationship Id="rId5" Type="http://schemas.openxmlformats.org/officeDocument/2006/relationships/image" Target="../media/image51.svg"/><Relationship Id="rId4" Type="http://schemas.openxmlformats.org/officeDocument/2006/relationships/image" Target="../media/image50.sv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notesSlide" Target="../notesSlides/notesSlide29.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57.svg"/><Relationship Id="rId4" Type="http://schemas.openxmlformats.org/officeDocument/2006/relationships/image" Target="../media/image56.sv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image" Target="../media/image58.svg"/><Relationship Id="rId7"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3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2.xml"/><Relationship Id="rId1" Type="http://schemas.openxmlformats.org/officeDocument/2006/relationships/slideLayout" Target="../slideLayouts/slideLayout33.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3.xml"/><Relationship Id="rId1" Type="http://schemas.openxmlformats.org/officeDocument/2006/relationships/slideLayout" Target="../slideLayouts/slideLayout34.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35.xml"/><Relationship Id="rId5" Type="http://schemas.openxmlformats.org/officeDocument/2006/relationships/image" Target="../media/image66.png"/><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5.xml"/><Relationship Id="rId1" Type="http://schemas.openxmlformats.org/officeDocument/2006/relationships/slideLayout" Target="../slideLayouts/slideLayout36.xml"/><Relationship Id="rId5" Type="http://schemas.openxmlformats.org/officeDocument/2006/relationships/image" Target="../media/image2.png"/><Relationship Id="rId4" Type="http://schemas.openxmlformats.org/officeDocument/2006/relationships/image" Target="../media/image68.svg"/></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3" Type="http://schemas.openxmlformats.org/officeDocument/2006/relationships/image" Target="../media/image69.svg"/><Relationship Id="rId7"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39.xml"/><Relationship Id="rId6" Type="http://schemas.openxmlformats.org/officeDocument/2006/relationships/image" Target="../media/image72.svg"/><Relationship Id="rId5" Type="http://schemas.openxmlformats.org/officeDocument/2006/relationships/image" Target="../media/image71.svg"/><Relationship Id="rId4" Type="http://schemas.openxmlformats.org/officeDocument/2006/relationships/image" Target="../media/image70.svg"/></Relationships>
</file>

<file path=ppt/slides/_rels/slide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9.xml"/><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0.xml"/><Relationship Id="rId1" Type="http://schemas.openxmlformats.org/officeDocument/2006/relationships/slideLayout" Target="../slideLayouts/slideLayout4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922853" y="2486382"/>
            <a:ext cx="7298174" cy="1240155"/>
          </a:xfrm>
          <a:prstGeom prst="rect">
            <a:avLst/>
          </a:prstGeom>
          <a:noFill/>
          <a:ln/>
        </p:spPr>
        <p:txBody>
          <a:bodyPr wrap="square" lIns="0" tIns="0" rIns="0" bIns="0" rtlCol="0" anchor="t"/>
          <a:lstStyle/>
          <a:p>
            <a:pPr marL="0" indent="0" algn="ctr">
              <a:lnSpc>
                <a:spcPts val="4850"/>
              </a:lnSpc>
              <a:buNone/>
            </a:pPr>
            <a:r>
              <a:rPr lang="en-US" sz="3900" dirty="0">
                <a:solidFill>
                  <a:srgbClr val="233E32"/>
                </a:solidFill>
                <a:latin typeface="Alice" pitchFamily="34" charset="0"/>
                <a:ea typeface="Alice" pitchFamily="34" charset="-122"/>
                <a:cs typeface="Alice" pitchFamily="34" charset="-120"/>
              </a:rPr>
              <a:t>Corporate Learning Solutions for</a:t>
            </a:r>
            <a:endParaRPr lang="en-US" sz="3900" dirty="0"/>
          </a:p>
          <a:p>
            <a:pPr marL="0" indent="0" algn="ctr">
              <a:lnSpc>
                <a:spcPts val="4850"/>
              </a:lnSpc>
              <a:buNone/>
            </a:pPr>
            <a:r>
              <a:rPr lang="en-US" sz="3900" dirty="0">
                <a:solidFill>
                  <a:srgbClr val="1B5F39"/>
                </a:solidFill>
                <a:latin typeface="Alice" pitchFamily="34" charset="0"/>
                <a:ea typeface="Alice" pitchFamily="34" charset="-122"/>
                <a:cs typeface="Alice" pitchFamily="34" charset="-120"/>
              </a:rPr>
              <a:t>Sustainable Business Growth</a:t>
            </a:r>
            <a:endParaRPr lang="en-US" sz="3900" dirty="0"/>
          </a:p>
        </p:txBody>
      </p:sp>
      <p:sp>
        <p:nvSpPr>
          <p:cNvPr id="4" name="Text 1"/>
          <p:cNvSpPr/>
          <p:nvPr/>
        </p:nvSpPr>
        <p:spPr>
          <a:xfrm>
            <a:off x="793790" y="4209252"/>
            <a:ext cx="7556421" cy="635079"/>
          </a:xfrm>
          <a:prstGeom prst="rect">
            <a:avLst/>
          </a:prstGeom>
          <a:noFill/>
          <a:ln/>
        </p:spPr>
        <p:txBody>
          <a:bodyPr wrap="square" lIns="0" tIns="0" rIns="0" bIns="0" rtlCol="0" anchor="t"/>
          <a:lstStyle/>
          <a:p>
            <a:pPr marL="0" indent="0" algn="ctr">
              <a:lnSpc>
                <a:spcPts val="2500"/>
              </a:lnSpc>
              <a:buNone/>
            </a:pPr>
            <a:r>
              <a:rPr lang="en-US" sz="1550" dirty="0">
                <a:solidFill>
                  <a:srgbClr val="2C2821"/>
                </a:solidFill>
                <a:latin typeface="Lora" pitchFamily="34" charset="0"/>
                <a:ea typeface="Lora" pitchFamily="34" charset="-122"/>
                <a:cs typeface="Lora" pitchFamily="34" charset="-120"/>
              </a:rPr>
              <a:t>Professional training programs designed to strengthen people, teams, and business performance.</a:t>
            </a:r>
            <a:endParaRPr lang="en-US" sz="1550" dirty="0"/>
          </a:p>
        </p:txBody>
      </p:sp>
      <p:sp>
        <p:nvSpPr>
          <p:cNvPr id="5" name="Shape 2"/>
          <p:cNvSpPr/>
          <p:nvPr/>
        </p:nvSpPr>
        <p:spPr>
          <a:xfrm>
            <a:off x="793790" y="4882515"/>
            <a:ext cx="3318629" cy="373142"/>
          </a:xfrm>
          <a:prstGeom prst="roundRect">
            <a:avLst>
              <a:gd name="adj" fmla="val 6383"/>
            </a:avLst>
          </a:prstGeom>
          <a:solidFill>
            <a:srgbClr val="D7F4E4"/>
          </a:solidFill>
          <a:ln/>
        </p:spPr>
      </p:sp>
      <p:sp>
        <p:nvSpPr>
          <p:cNvPr id="6" name="Text 3"/>
          <p:cNvSpPr/>
          <p:nvPr/>
        </p:nvSpPr>
        <p:spPr>
          <a:xfrm>
            <a:off x="912852" y="4942046"/>
            <a:ext cx="3080504" cy="254079"/>
          </a:xfrm>
          <a:prstGeom prst="rect">
            <a:avLst/>
          </a:prstGeom>
          <a:noFill/>
          <a:ln/>
        </p:spPr>
        <p:txBody>
          <a:bodyPr wrap="none" lIns="0" tIns="0" rIns="0" bIns="0" rtlCol="0" anchor="t"/>
          <a:lstStyle/>
          <a:p>
            <a:pPr marL="0" indent="0" algn="l">
              <a:lnSpc>
                <a:spcPts val="2000"/>
              </a:lnSpc>
              <a:buNone/>
            </a:pPr>
            <a:r>
              <a:rPr lang="en-US" sz="1250" dirty="0">
                <a:solidFill>
                  <a:srgbClr val="2C2821"/>
                </a:solidFill>
                <a:latin typeface="Lora" pitchFamily="34" charset="0"/>
                <a:ea typeface="Lora" pitchFamily="34" charset="-122"/>
                <a:cs typeface="Lora" pitchFamily="34" charset="-120"/>
              </a:rPr>
              <a:t>LPK DKN — LEMBAGA PELATIHAN KERJA</a:t>
            </a:r>
            <a:endParaRPr lang="en-US" sz="1250" dirty="0"/>
          </a:p>
        </p:txBody>
      </p:sp>
      <p:sp>
        <p:nvSpPr>
          <p:cNvPr id="7" name="Shape 4"/>
          <p:cNvSpPr/>
          <p:nvPr/>
        </p:nvSpPr>
        <p:spPr>
          <a:xfrm>
            <a:off x="793790" y="5354836"/>
            <a:ext cx="5240655" cy="388382"/>
          </a:xfrm>
          <a:prstGeom prst="roundRect">
            <a:avLst>
              <a:gd name="adj" fmla="val 6132"/>
            </a:avLst>
          </a:prstGeom>
          <a:noFill/>
          <a:ln w="7620">
            <a:solidFill>
              <a:srgbClr val="1B5F39"/>
            </a:solidFill>
            <a:prstDash val="solid"/>
          </a:ln>
        </p:spPr>
      </p:sp>
      <p:sp>
        <p:nvSpPr>
          <p:cNvPr id="8" name="Text 5"/>
          <p:cNvSpPr/>
          <p:nvPr/>
        </p:nvSpPr>
        <p:spPr>
          <a:xfrm>
            <a:off x="920472" y="5421987"/>
            <a:ext cx="4987290" cy="254079"/>
          </a:xfrm>
          <a:prstGeom prst="rect">
            <a:avLst/>
          </a:prstGeom>
          <a:noFill/>
          <a:ln/>
        </p:spPr>
        <p:txBody>
          <a:bodyPr wrap="none" lIns="0" tIns="0" rIns="0" bIns="0" rtlCol="0" anchor="t"/>
          <a:lstStyle/>
          <a:p>
            <a:pPr marL="0" indent="0" algn="l">
              <a:lnSpc>
                <a:spcPts val="2000"/>
              </a:lnSpc>
              <a:buNone/>
            </a:pPr>
            <a:r>
              <a:rPr lang="en-US" sz="1250" dirty="0">
                <a:solidFill>
                  <a:srgbClr val="1B5F39"/>
                </a:solidFill>
                <a:latin typeface="Lora" pitchFamily="34" charset="0"/>
                <a:ea typeface="Lora" pitchFamily="34" charset="-122"/>
                <a:cs typeface="Lora" pitchFamily="34" charset="-120"/>
              </a:rPr>
              <a:t>25 PROGRAM • 6 KATEGORI • 3 PROGRAM SIGNATURE EKSKLUSIF</a:t>
            </a:r>
            <a:endParaRPr lang="en-US" sz="1250" dirty="0"/>
          </a:p>
        </p:txBody>
      </p:sp>
      <p:pic>
        <p:nvPicPr>
          <p:cNvPr id="9" name="Image 1" descr="preencoded.png"/>
          <p:cNvPicPr>
            <a:picLocks noChangeAspect="1"/>
          </p:cNvPicPr>
          <p:nvPr/>
        </p:nvPicPr>
        <p:blipFill>
          <a:blip r:embed="rId4"/>
          <a:stretch>
            <a:fillRect/>
          </a:stretch>
        </p:blipFill>
        <p:spPr>
          <a:xfrm>
            <a:off x="198358" y="199668"/>
            <a:ext cx="717352" cy="6922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9003983" y="1378625"/>
            <a:ext cx="2108716" cy="263485"/>
          </a:xfrm>
          <a:prstGeom prst="rect">
            <a:avLst/>
          </a:prstGeom>
          <a:noFill/>
          <a:ln/>
        </p:spPr>
        <p:txBody>
          <a:bodyPr wrap="none" lIns="0" tIns="0" rIns="0" bIns="0" rtlCol="0" anchor="t"/>
          <a:lstStyle/>
          <a:p>
            <a:pPr marL="0" indent="0" algn="ctr">
              <a:lnSpc>
                <a:spcPts val="2050"/>
              </a:lnSpc>
              <a:buNone/>
            </a:pPr>
            <a:r>
              <a:rPr lang="en-US" sz="1650" dirty="0">
                <a:solidFill>
                  <a:srgbClr val="233E32"/>
                </a:solidFill>
                <a:latin typeface="Alice" pitchFamily="34" charset="0"/>
                <a:ea typeface="Alice" pitchFamily="34" charset="-122"/>
                <a:cs typeface="Alice" pitchFamily="34" charset="-120"/>
              </a:rPr>
              <a:t>TENTANG KAMI</a:t>
            </a:r>
            <a:endParaRPr lang="en-US" sz="1650" dirty="0"/>
          </a:p>
        </p:txBody>
      </p:sp>
      <p:sp>
        <p:nvSpPr>
          <p:cNvPr id="4" name="Text 1"/>
          <p:cNvSpPr/>
          <p:nvPr/>
        </p:nvSpPr>
        <p:spPr>
          <a:xfrm>
            <a:off x="6280190" y="1699379"/>
            <a:ext cx="7556421" cy="1054179"/>
          </a:xfrm>
          <a:prstGeom prst="rect">
            <a:avLst/>
          </a:prstGeom>
          <a:noFill/>
          <a:ln/>
        </p:spPr>
        <p:txBody>
          <a:bodyPr wrap="square" lIns="0" tIns="0" rIns="0" bIns="0" rtlCol="0" anchor="t"/>
          <a:lstStyle/>
          <a:p>
            <a:pPr marL="0" indent="0" algn="ctr">
              <a:lnSpc>
                <a:spcPts val="4150"/>
              </a:lnSpc>
              <a:buNone/>
            </a:pPr>
            <a:r>
              <a:rPr lang="en-US" sz="3300" dirty="0">
                <a:solidFill>
                  <a:srgbClr val="233E32"/>
                </a:solidFill>
                <a:latin typeface="Alice" pitchFamily="34" charset="0"/>
                <a:ea typeface="Alice" pitchFamily="34" charset="-122"/>
                <a:cs typeface="Alice" pitchFamily="34" charset="-120"/>
              </a:rPr>
              <a:t>LPK DKN: Mitra Strategis Pengembangan SDM Korporat</a:t>
            </a:r>
            <a:endParaRPr lang="en-US" sz="3300" dirty="0"/>
          </a:p>
        </p:txBody>
      </p:sp>
      <p:sp>
        <p:nvSpPr>
          <p:cNvPr id="5" name="Text 2"/>
          <p:cNvSpPr/>
          <p:nvPr/>
        </p:nvSpPr>
        <p:spPr>
          <a:xfrm>
            <a:off x="6280190" y="3097530"/>
            <a:ext cx="3970853" cy="1997393"/>
          </a:xfrm>
          <a:prstGeom prst="rect">
            <a:avLst/>
          </a:prstGeom>
          <a:noFill/>
          <a:ln/>
        </p:spPr>
        <p:txBody>
          <a:bodyPr wrap="squar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LPK DKN adalah lembaga pelatihan kerja profesional yang telah mendampingi pertumbuhan SDM di sektor perbankan, BUMN, dan perusahaan swasta selama lebih dari dua dekade. Setiap program kami dikembangkan bukan dari teori semata — melainkan dari pengalaman nyata praktisi senior yang telah beroperasi langsung di lapangan selama </a:t>
            </a:r>
            <a:r>
              <a:rPr lang="en-US" sz="1300" b="1" dirty="0">
                <a:solidFill>
                  <a:srgbClr val="2C2821"/>
                </a:solidFill>
                <a:latin typeface="Lora" pitchFamily="34" charset="0"/>
                <a:ea typeface="Lora" pitchFamily="34" charset="-122"/>
                <a:cs typeface="Lora" pitchFamily="34" charset="-120"/>
              </a:rPr>
              <a:t>20+ tahun</a:t>
            </a:r>
            <a:r>
              <a:rPr lang="en-US" sz="1300" dirty="0">
                <a:solidFill>
                  <a:srgbClr val="2C2821"/>
                </a:solidFill>
                <a:latin typeface="Lora" pitchFamily="34" charset="0"/>
                <a:ea typeface="Lora" pitchFamily="34" charset="-122"/>
                <a:cs typeface="Lora" pitchFamily="34" charset="-120"/>
              </a:rPr>
              <a:t>.</a:t>
            </a:r>
            <a:endParaRPr lang="en-US" sz="1300" dirty="0"/>
          </a:p>
        </p:txBody>
      </p:sp>
      <p:sp>
        <p:nvSpPr>
          <p:cNvPr id="6" name="Text 3"/>
          <p:cNvSpPr/>
          <p:nvPr/>
        </p:nvSpPr>
        <p:spPr>
          <a:xfrm>
            <a:off x="6280190" y="5223867"/>
            <a:ext cx="3970853" cy="1498044"/>
          </a:xfrm>
          <a:prstGeom prst="rect">
            <a:avLst/>
          </a:prstGeom>
          <a:noFill/>
          <a:ln/>
        </p:spPr>
        <p:txBody>
          <a:bodyPr wrap="squar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Seluruh kurikulum berbasis </a:t>
            </a:r>
            <a:r>
              <a:rPr lang="en-US" sz="1300" b="1" dirty="0">
                <a:solidFill>
                  <a:srgbClr val="2C2821"/>
                </a:solidFill>
                <a:latin typeface="Lora" pitchFamily="34" charset="0"/>
                <a:ea typeface="Lora" pitchFamily="34" charset="-122"/>
                <a:cs typeface="Lora" pitchFamily="34" charset="-120"/>
              </a:rPr>
              <a:t>SKKNI (Standar Kompetensi Kerja Nasional Indonesia)</a:t>
            </a:r>
            <a:r>
              <a:rPr lang="en-US" sz="1300" dirty="0">
                <a:solidFill>
                  <a:srgbClr val="2C2821"/>
                </a:solidFill>
                <a:latin typeface="Lora" pitchFamily="34" charset="0"/>
                <a:ea typeface="Lora" pitchFamily="34" charset="-122"/>
                <a:cs typeface="Lora" pitchFamily="34" charset="-120"/>
              </a:rPr>
              <a:t> yang diakui secara nasional, memastikan setiap investasi pelatihan menghasilkan kompetensi yang terstandar, terukur, dan langsung dapat diterapkan.</a:t>
            </a:r>
            <a:endParaRPr lang="en-US" sz="1300" dirty="0"/>
          </a:p>
        </p:txBody>
      </p:sp>
      <p:sp>
        <p:nvSpPr>
          <p:cNvPr id="7" name="Shape 4"/>
          <p:cNvSpPr/>
          <p:nvPr/>
        </p:nvSpPr>
        <p:spPr>
          <a:xfrm>
            <a:off x="10548699" y="2968585"/>
            <a:ext cx="3416856" cy="3882271"/>
          </a:xfrm>
          <a:prstGeom prst="roundRect">
            <a:avLst>
              <a:gd name="adj" fmla="val 741"/>
            </a:avLst>
          </a:prstGeom>
          <a:solidFill>
            <a:srgbClr val="1B5F39"/>
          </a:solidFill>
          <a:ln/>
        </p:spPr>
      </p:sp>
      <p:sp>
        <p:nvSpPr>
          <p:cNvPr id="8" name="Text 5"/>
          <p:cNvSpPr/>
          <p:nvPr/>
        </p:nvSpPr>
        <p:spPr>
          <a:xfrm>
            <a:off x="10717292" y="3111937"/>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FFFFFF"/>
                </a:solidFill>
                <a:latin typeface="Alice" pitchFamily="34" charset="0"/>
                <a:ea typeface="Alice" pitchFamily="34" charset="-122"/>
                <a:cs typeface="Alice" pitchFamily="34" charset="-120"/>
              </a:rPr>
              <a:t>Keunggulan DKN</a:t>
            </a:r>
            <a:endParaRPr lang="en-US" sz="1650" dirty="0"/>
          </a:p>
        </p:txBody>
      </p:sp>
      <p:sp>
        <p:nvSpPr>
          <p:cNvPr id="9" name="Text 6"/>
          <p:cNvSpPr/>
          <p:nvPr/>
        </p:nvSpPr>
        <p:spPr>
          <a:xfrm>
            <a:off x="10717292" y="3518773"/>
            <a:ext cx="3079671" cy="2248019"/>
          </a:xfrm>
          <a:prstGeom prst="rect">
            <a:avLst/>
          </a:prstGeom>
          <a:noFill/>
          <a:ln/>
        </p:spPr>
        <p:txBody>
          <a:bodyPr wrap="square" lIns="0" tIns="0" rIns="0" bIns="0" rtlCol="0" anchor="t"/>
          <a:lstStyle/>
          <a:p>
            <a:pPr marL="342900" indent="-342900" algn="l">
              <a:lnSpc>
                <a:spcPts val="1950"/>
              </a:lnSpc>
              <a:buSzPct val="100000"/>
              <a:buChar char="•"/>
            </a:pPr>
            <a:r>
              <a:rPr lang="en-US" sz="1300" dirty="0">
                <a:solidFill>
                  <a:srgbClr val="FFFFFF"/>
                </a:solidFill>
                <a:latin typeface="Lora" pitchFamily="34" charset="0"/>
                <a:ea typeface="Lora" pitchFamily="34" charset="-122"/>
                <a:cs typeface="Lora" pitchFamily="34" charset="-120"/>
              </a:rPr>
              <a:t>20+ tahun pengalaman praktisi senior</a:t>
            </a:r>
            <a:endParaRPr lang="en-US" sz="1300" dirty="0"/>
          </a:p>
          <a:p>
            <a:pPr marL="342900" indent="-342900" algn="l">
              <a:lnSpc>
                <a:spcPts val="1950"/>
              </a:lnSpc>
              <a:buSzPct val="100000"/>
              <a:buChar char="•"/>
            </a:pPr>
            <a:r>
              <a:rPr lang="en-US" sz="1300" dirty="0">
                <a:solidFill>
                  <a:srgbClr val="FFFFFF"/>
                </a:solidFill>
                <a:latin typeface="Lora" pitchFamily="34" charset="0"/>
                <a:ea typeface="Lora" pitchFamily="34" charset="-122"/>
                <a:cs typeface="Lora" pitchFamily="34" charset="-120"/>
              </a:rPr>
              <a:t>Seluruh program berbasis SKKNI</a:t>
            </a:r>
            <a:endParaRPr lang="en-US" sz="1300" dirty="0"/>
          </a:p>
          <a:p>
            <a:pPr marL="342900" indent="-342900" algn="l">
              <a:lnSpc>
                <a:spcPts val="1950"/>
              </a:lnSpc>
              <a:buSzPct val="100000"/>
              <a:buChar char="•"/>
            </a:pPr>
            <a:r>
              <a:rPr lang="en-US" sz="1300" dirty="0">
                <a:solidFill>
                  <a:srgbClr val="FFFFFF"/>
                </a:solidFill>
                <a:latin typeface="Lora" pitchFamily="34" charset="0"/>
                <a:ea typeface="Lora" pitchFamily="34" charset="-122"/>
                <a:cs typeface="Lora" pitchFamily="34" charset="-120"/>
              </a:rPr>
              <a:t>Spesialisasi perbankan &amp; korporat</a:t>
            </a:r>
            <a:endParaRPr lang="en-US" sz="1300" dirty="0"/>
          </a:p>
          <a:p>
            <a:pPr marL="342900" indent="-342900" algn="l">
              <a:lnSpc>
                <a:spcPts val="1950"/>
              </a:lnSpc>
              <a:buSzPct val="100000"/>
              <a:buChar char="•"/>
            </a:pPr>
            <a:r>
              <a:rPr lang="en-US" sz="1300" dirty="0">
                <a:solidFill>
                  <a:srgbClr val="FFFFFF"/>
                </a:solidFill>
                <a:latin typeface="Lora" pitchFamily="34" charset="0"/>
                <a:ea typeface="Lora" pitchFamily="34" charset="-122"/>
                <a:cs typeface="Lora" pitchFamily="34" charset="-120"/>
              </a:rPr>
              <a:t>25 program terstruktur, 6 kategori</a:t>
            </a:r>
            <a:endParaRPr lang="en-US" sz="1300" dirty="0"/>
          </a:p>
          <a:p>
            <a:pPr marL="342900" indent="-342900" algn="l">
              <a:lnSpc>
                <a:spcPts val="1950"/>
              </a:lnSpc>
              <a:buSzPct val="100000"/>
              <a:buChar char="•"/>
            </a:pPr>
            <a:r>
              <a:rPr lang="en-US" sz="1300" dirty="0">
                <a:solidFill>
                  <a:srgbClr val="FFFFFF"/>
                </a:solidFill>
                <a:latin typeface="Lora" pitchFamily="34" charset="0"/>
                <a:ea typeface="Lora" pitchFamily="34" charset="-122"/>
                <a:cs typeface="Lora" pitchFamily="34" charset="-120"/>
              </a:rPr>
              <a:t>3 Program Signature eksklusif</a:t>
            </a:r>
            <a:endParaRPr lang="en-US" sz="1300" dirty="0"/>
          </a:p>
          <a:p>
            <a:pPr marL="342900" indent="-342900" algn="l">
              <a:lnSpc>
                <a:spcPts val="1950"/>
              </a:lnSpc>
              <a:buSzPct val="100000"/>
              <a:buChar char="•"/>
            </a:pPr>
            <a:r>
              <a:rPr lang="en-US" sz="1300" dirty="0">
                <a:solidFill>
                  <a:srgbClr val="FFFFFF"/>
                </a:solidFill>
                <a:latin typeface="Lora" pitchFamily="34" charset="0"/>
                <a:ea typeface="Lora" pitchFamily="34" charset="-122"/>
                <a:cs typeface="Lora" pitchFamily="34" charset="-120"/>
              </a:rPr>
              <a:t>Solusi in-house yang dapat dikustomisasi</a:t>
            </a:r>
            <a:endParaRPr lang="en-US" sz="1300" dirty="0"/>
          </a:p>
        </p:txBody>
      </p:sp>
      <p:pic>
        <p:nvPicPr>
          <p:cNvPr id="10" name="Image 1" descr="preencoded.png"/>
          <p:cNvPicPr>
            <a:picLocks noChangeAspect="1"/>
          </p:cNvPicPr>
          <p:nvPr/>
        </p:nvPicPr>
        <p:blipFill>
          <a:blip r:embed="rId4"/>
          <a:stretch>
            <a:fillRect/>
          </a:stretch>
        </p:blipFill>
        <p:spPr>
          <a:xfrm>
            <a:off x="13631322" y="199668"/>
            <a:ext cx="717352" cy="69222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174938" y="1173242"/>
            <a:ext cx="2280523" cy="217051"/>
          </a:xfrm>
          <a:prstGeom prst="rect">
            <a:avLst/>
          </a:prstGeom>
          <a:noFill/>
          <a:ln/>
        </p:spPr>
        <p:txBody>
          <a:bodyPr wrap="none" lIns="0" tIns="0" rIns="0" bIns="0" rtlCol="0" anchor="t"/>
          <a:lstStyle/>
          <a:p>
            <a:pPr marL="0" indent="0" algn="ctr">
              <a:lnSpc>
                <a:spcPts val="1700"/>
              </a:lnSpc>
              <a:buNone/>
            </a:pPr>
            <a:r>
              <a:rPr lang="en-US" sz="1350" dirty="0">
                <a:solidFill>
                  <a:srgbClr val="233E32"/>
                </a:solidFill>
                <a:latin typeface="Alice" pitchFamily="34" charset="0"/>
                <a:ea typeface="Alice" pitchFamily="34" charset="-122"/>
                <a:cs typeface="Alice" pitchFamily="34" charset="-120"/>
              </a:rPr>
              <a:t>EKOSISTEM PEMBELAJARAN</a:t>
            </a:r>
            <a:endParaRPr lang="en-US" sz="1350" dirty="0"/>
          </a:p>
        </p:txBody>
      </p:sp>
      <p:sp>
        <p:nvSpPr>
          <p:cNvPr id="3" name="Text 1"/>
          <p:cNvSpPr/>
          <p:nvPr/>
        </p:nvSpPr>
        <p:spPr>
          <a:xfrm>
            <a:off x="5330428" y="1429107"/>
            <a:ext cx="3969425" cy="434102"/>
          </a:xfrm>
          <a:prstGeom prst="rect">
            <a:avLst/>
          </a:prstGeom>
          <a:noFill/>
          <a:ln/>
        </p:spPr>
        <p:txBody>
          <a:bodyPr wrap="none" lIns="0" tIns="0" rIns="0" bIns="0" rtlCol="0" anchor="t"/>
          <a:lstStyle/>
          <a:p>
            <a:pPr marL="0" indent="0" algn="ctr">
              <a:lnSpc>
                <a:spcPts val="3400"/>
              </a:lnSpc>
              <a:buNone/>
            </a:pPr>
            <a:r>
              <a:rPr lang="en-US" sz="2700" dirty="0">
                <a:solidFill>
                  <a:srgbClr val="233E32"/>
                </a:solidFill>
                <a:latin typeface="Alice" pitchFamily="34" charset="0"/>
                <a:ea typeface="Alice" pitchFamily="34" charset="-122"/>
                <a:cs typeface="Alice" pitchFamily="34" charset="-120"/>
              </a:rPr>
              <a:t>DKN Learning Ecosystem</a:t>
            </a:r>
            <a:endParaRPr lang="en-US" sz="2700" dirty="0"/>
          </a:p>
        </p:txBody>
      </p:sp>
      <p:sp>
        <p:nvSpPr>
          <p:cNvPr id="4" name="Text 2"/>
          <p:cNvSpPr/>
          <p:nvPr/>
        </p:nvSpPr>
        <p:spPr>
          <a:xfrm>
            <a:off x="793790" y="2009061"/>
            <a:ext cx="13042821" cy="188952"/>
          </a:xfrm>
          <a:prstGeom prst="rect">
            <a:avLst/>
          </a:prstGeom>
          <a:noFill/>
          <a:ln/>
        </p:spPr>
        <p:txBody>
          <a:bodyPr wrap="none" lIns="0" tIns="0" rIns="0" bIns="0" rtlCol="0" anchor="t"/>
          <a:lstStyle/>
          <a:p>
            <a:pPr marL="0" indent="0" algn="ctr">
              <a:lnSpc>
                <a:spcPts val="1450"/>
              </a:lnSpc>
              <a:buNone/>
            </a:pPr>
            <a:r>
              <a:rPr lang="en-US" sz="1050" dirty="0">
                <a:solidFill>
                  <a:srgbClr val="2C2821"/>
                </a:solidFill>
                <a:latin typeface="Lora" pitchFamily="34" charset="0"/>
                <a:ea typeface="Lora" pitchFamily="34" charset="-122"/>
                <a:cs typeface="Lora" pitchFamily="34" charset="-120"/>
              </a:rPr>
              <a:t>Kami membangun perjalanan belajar yang komprehensif — dari awareness hingga transformasi nyata di tempat kerja.</a:t>
            </a:r>
            <a:endParaRPr lang="en-US" sz="1050" dirty="0"/>
          </a:p>
        </p:txBody>
      </p:sp>
      <p:pic>
        <p:nvPicPr>
          <p:cNvPr id="5" name="Image 0" descr="preencoded.png"/>
          <p:cNvPicPr>
            <a:picLocks noChangeAspect="1"/>
          </p:cNvPicPr>
          <p:nvPr/>
        </p:nvPicPr>
        <p:blipFill>
          <a:blip r:embed="rId3"/>
          <a:stretch>
            <a:fillRect/>
          </a:stretch>
        </p:blipFill>
        <p:spPr>
          <a:xfrm>
            <a:off x="3242548" y="2307312"/>
            <a:ext cx="8145185" cy="4450794"/>
          </a:xfrm>
          <a:prstGeom prst="rect">
            <a:avLst/>
          </a:prstGeom>
        </p:spPr>
      </p:pic>
      <p:sp>
        <p:nvSpPr>
          <p:cNvPr id="6" name="Text 3"/>
          <p:cNvSpPr/>
          <p:nvPr/>
        </p:nvSpPr>
        <p:spPr>
          <a:xfrm>
            <a:off x="4316664" y="4392774"/>
            <a:ext cx="1887279" cy="256773"/>
          </a:xfrm>
          <a:prstGeom prst="rect">
            <a:avLst/>
          </a:prstGeom>
          <a:noFill/>
          <a:ln/>
        </p:spPr>
        <p:txBody>
          <a:bodyPr wrap="none" lIns="0" tIns="0" rIns="0" bIns="0" rtlCol="0" anchor="t"/>
          <a:lstStyle/>
          <a:p>
            <a:pPr marL="0" indent="0" algn="ctr">
              <a:lnSpc>
                <a:spcPts val="2000"/>
              </a:lnSpc>
              <a:buNone/>
            </a:pPr>
            <a:r>
              <a:rPr lang="en-US" sz="1600" dirty="0">
                <a:solidFill>
                  <a:srgbClr val="233E32"/>
                </a:solidFill>
                <a:latin typeface="Alice" pitchFamily="34" charset="0"/>
                <a:ea typeface="Alice" pitchFamily="34" charset="-122"/>
                <a:cs typeface="Alice" pitchFamily="34" charset="-120"/>
              </a:rPr>
              <a:t>Webinar Gratis</a:t>
            </a:r>
            <a:endParaRPr lang="en-US" sz="1600" dirty="0"/>
          </a:p>
        </p:txBody>
      </p:sp>
      <p:sp>
        <p:nvSpPr>
          <p:cNvPr id="7" name="Text 4"/>
          <p:cNvSpPr/>
          <p:nvPr/>
        </p:nvSpPr>
        <p:spPr>
          <a:xfrm>
            <a:off x="9082365" y="4235429"/>
            <a:ext cx="1887279" cy="513545"/>
          </a:xfrm>
          <a:prstGeom prst="rect">
            <a:avLst/>
          </a:prstGeom>
          <a:noFill/>
          <a:ln/>
        </p:spPr>
        <p:txBody>
          <a:bodyPr wrap="square" lIns="0" tIns="0" rIns="0" bIns="0" rtlCol="0" anchor="t"/>
          <a:lstStyle/>
          <a:p>
            <a:pPr marL="0" indent="0" algn="ctr">
              <a:lnSpc>
                <a:spcPts val="2000"/>
              </a:lnSpc>
              <a:buNone/>
            </a:pPr>
            <a:r>
              <a:rPr lang="en-US" sz="1600" dirty="0">
                <a:solidFill>
                  <a:srgbClr val="233E32"/>
                </a:solidFill>
                <a:latin typeface="Alice" pitchFamily="34" charset="0"/>
                <a:ea typeface="Alice" pitchFamily="34" charset="-122"/>
                <a:cs typeface="Alice" pitchFamily="34" charset="-120"/>
              </a:rPr>
              <a:t>Program Pembelajaran</a:t>
            </a:r>
            <a:endParaRPr lang="en-US" sz="1600" dirty="0"/>
          </a:p>
        </p:txBody>
      </p:sp>
      <p:sp>
        <p:nvSpPr>
          <p:cNvPr id="8" name="Text 5"/>
          <p:cNvSpPr/>
          <p:nvPr/>
        </p:nvSpPr>
        <p:spPr>
          <a:xfrm>
            <a:off x="6754292" y="4373087"/>
            <a:ext cx="1887279" cy="256773"/>
          </a:xfrm>
          <a:prstGeom prst="rect">
            <a:avLst/>
          </a:prstGeom>
          <a:noFill/>
          <a:ln/>
        </p:spPr>
        <p:txBody>
          <a:bodyPr wrap="none" lIns="0" tIns="0" rIns="0" bIns="0" rtlCol="0" anchor="t"/>
          <a:lstStyle/>
          <a:p>
            <a:pPr marL="0" indent="0" algn="ctr">
              <a:lnSpc>
                <a:spcPts val="2000"/>
              </a:lnSpc>
              <a:buNone/>
            </a:pPr>
            <a:r>
              <a:rPr lang="en-US" sz="1600" dirty="0">
                <a:solidFill>
                  <a:srgbClr val="233E32"/>
                </a:solidFill>
                <a:latin typeface="Alice" pitchFamily="34" charset="0"/>
                <a:ea typeface="Alice" pitchFamily="34" charset="-122"/>
                <a:cs typeface="Alice" pitchFamily="34" charset="-120"/>
              </a:rPr>
              <a:t>Training Korporat</a:t>
            </a:r>
            <a:endParaRPr lang="en-US" sz="1600" dirty="0"/>
          </a:p>
        </p:txBody>
      </p:sp>
      <p:sp>
        <p:nvSpPr>
          <p:cNvPr id="9" name="Text 6"/>
          <p:cNvSpPr/>
          <p:nvPr/>
        </p:nvSpPr>
        <p:spPr>
          <a:xfrm>
            <a:off x="793790" y="6867406"/>
            <a:ext cx="13042821" cy="188952"/>
          </a:xfrm>
          <a:prstGeom prst="rect">
            <a:avLst/>
          </a:prstGeom>
          <a:noFill/>
          <a:ln/>
        </p:spPr>
        <p:txBody>
          <a:bodyPr wrap="none" lIns="0" tIns="0" rIns="0" bIns="0" rtlCol="0" anchor="t"/>
          <a:lstStyle/>
          <a:p>
            <a:pPr marL="0" indent="0" algn="ctr">
              <a:lnSpc>
                <a:spcPts val="1450"/>
              </a:lnSpc>
              <a:buNone/>
            </a:pPr>
            <a:r>
              <a:rPr lang="en-US" sz="1050" dirty="0">
                <a:solidFill>
                  <a:srgbClr val="2C2821"/>
                </a:solidFill>
                <a:latin typeface="Lora" pitchFamily="34" charset="0"/>
                <a:ea typeface="Lora" pitchFamily="34" charset="-122"/>
                <a:cs typeface="Lora" pitchFamily="34" charset="-120"/>
              </a:rPr>
              <a:t>Setiap tahap dirancang untuk memperdalamkompetensi secara progresif — dari pengenalan konsep hingga implementasi strategis yang berdampak nyata pada kinerja bisnis organisasi Anda.</a:t>
            </a:r>
            <a:endParaRPr lang="en-US" sz="1050" dirty="0"/>
          </a:p>
        </p:txBody>
      </p:sp>
      <p:pic>
        <p:nvPicPr>
          <p:cNvPr id="10" name="Image 1" descr="preencoded.png"/>
          <p:cNvPicPr>
            <a:picLocks noChangeAspect="1"/>
          </p:cNvPicPr>
          <p:nvPr/>
        </p:nvPicPr>
        <p:blipFill>
          <a:blip r:embed="rId4"/>
          <a:stretch>
            <a:fillRect/>
          </a:stretch>
        </p:blipFill>
        <p:spPr>
          <a:xfrm>
            <a:off x="198358" y="199668"/>
            <a:ext cx="717352" cy="69222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126718" y="1122045"/>
            <a:ext cx="2376964" cy="263485"/>
          </a:xfrm>
          <a:prstGeom prst="rect">
            <a:avLst/>
          </a:prstGeom>
          <a:noFill/>
          <a:ln/>
        </p:spPr>
        <p:txBody>
          <a:bodyPr wrap="none" lIns="0" tIns="0" rIns="0" bIns="0" rtlCol="0" anchor="t"/>
          <a:lstStyle/>
          <a:p>
            <a:pPr marL="0" indent="0" algn="ctr">
              <a:lnSpc>
                <a:spcPts val="2050"/>
              </a:lnSpc>
              <a:buNone/>
            </a:pPr>
            <a:r>
              <a:rPr lang="en-US" sz="1650" dirty="0">
                <a:solidFill>
                  <a:srgbClr val="233E32"/>
                </a:solidFill>
                <a:latin typeface="Alice" pitchFamily="34" charset="0"/>
                <a:ea typeface="Alice" pitchFamily="34" charset="-122"/>
                <a:cs typeface="Alice" pitchFamily="34" charset="-120"/>
              </a:rPr>
              <a:t>PORTOFOLIO PROGRAM</a:t>
            </a:r>
            <a:endParaRPr lang="en-US" sz="1650" dirty="0"/>
          </a:p>
        </p:txBody>
      </p:sp>
      <p:sp>
        <p:nvSpPr>
          <p:cNvPr id="3" name="Text 1"/>
          <p:cNvSpPr/>
          <p:nvPr/>
        </p:nvSpPr>
        <p:spPr>
          <a:xfrm>
            <a:off x="4544973" y="1442799"/>
            <a:ext cx="5540335" cy="527090"/>
          </a:xfrm>
          <a:prstGeom prst="rect">
            <a:avLst/>
          </a:prstGeom>
          <a:noFill/>
          <a:ln/>
        </p:spPr>
        <p:txBody>
          <a:bodyPr wrap="none" lIns="0" tIns="0" rIns="0" bIns="0" rtlCol="0" anchor="t"/>
          <a:lstStyle/>
          <a:p>
            <a:pPr marL="0" indent="0" algn="ctr">
              <a:lnSpc>
                <a:spcPts val="4150"/>
              </a:lnSpc>
              <a:buNone/>
            </a:pPr>
            <a:r>
              <a:rPr lang="en-US" sz="3300" dirty="0">
                <a:solidFill>
                  <a:srgbClr val="233E32"/>
                </a:solidFill>
                <a:latin typeface="Alice" pitchFamily="34" charset="0"/>
                <a:ea typeface="Alice" pitchFamily="34" charset="-122"/>
                <a:cs typeface="Alice" pitchFamily="34" charset="-120"/>
              </a:rPr>
              <a:t>6 Kategori Program Pelatihan</a:t>
            </a:r>
            <a:endParaRPr lang="en-US" sz="3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3790" y="2184916"/>
            <a:ext cx="421719" cy="421719"/>
          </a:xfrm>
          <a:prstGeom prst="rect">
            <a:avLst/>
          </a:prstGeom>
        </p:spPr>
      </p:pic>
      <p:sp>
        <p:nvSpPr>
          <p:cNvPr id="5" name="Text 2"/>
          <p:cNvSpPr/>
          <p:nvPr/>
        </p:nvSpPr>
        <p:spPr>
          <a:xfrm>
            <a:off x="793790" y="2785824"/>
            <a:ext cx="3270766" cy="263485"/>
          </a:xfrm>
          <a:prstGeom prst="rect">
            <a:avLst/>
          </a:prstGeom>
          <a:noFill/>
          <a:ln/>
        </p:spPr>
        <p:txBody>
          <a:bodyPr wrap="none" lIns="0" tIns="0" rIns="0" bIns="0" rtlCol="0" anchor="t"/>
          <a:lstStyle/>
          <a:p>
            <a:pPr marL="0" indent="0" algn="l">
              <a:lnSpc>
                <a:spcPts val="2050"/>
              </a:lnSpc>
              <a:buNone/>
            </a:pPr>
            <a:r>
              <a:rPr lang="en-US" sz="1650" dirty="0">
                <a:solidFill>
                  <a:srgbClr val="2C2821"/>
                </a:solidFill>
                <a:latin typeface="Alice" pitchFamily="34" charset="0"/>
                <a:ea typeface="Alice" pitchFamily="34" charset="-122"/>
                <a:cs typeface="Alice" pitchFamily="34" charset="-120"/>
              </a:rPr>
              <a:t>Leadership &amp; People Development</a:t>
            </a:r>
            <a:endParaRPr lang="en-US" sz="1650" dirty="0"/>
          </a:p>
        </p:txBody>
      </p:sp>
      <p:sp>
        <p:nvSpPr>
          <p:cNvPr id="6" name="Text 3"/>
          <p:cNvSpPr/>
          <p:nvPr/>
        </p:nvSpPr>
        <p:spPr>
          <a:xfrm>
            <a:off x="793790" y="3135273"/>
            <a:ext cx="6431756" cy="499348"/>
          </a:xfrm>
          <a:prstGeom prst="rect">
            <a:avLst/>
          </a:prstGeom>
          <a:noFill/>
          <a:ln/>
        </p:spPr>
        <p:txBody>
          <a:bodyPr wrap="squar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Dari self-leadership hingga kepemimpinan strategis dan transformasional. 6 program terstruktur.</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04735" y="2184916"/>
            <a:ext cx="421719" cy="421719"/>
          </a:xfrm>
          <a:prstGeom prst="rect">
            <a:avLst/>
          </a:prstGeom>
        </p:spPr>
      </p:pic>
      <p:sp>
        <p:nvSpPr>
          <p:cNvPr id="8" name="Text 4"/>
          <p:cNvSpPr/>
          <p:nvPr/>
        </p:nvSpPr>
        <p:spPr>
          <a:xfrm>
            <a:off x="7404735" y="2785824"/>
            <a:ext cx="2900958" cy="263485"/>
          </a:xfrm>
          <a:prstGeom prst="rect">
            <a:avLst/>
          </a:prstGeom>
          <a:noFill/>
          <a:ln/>
        </p:spPr>
        <p:txBody>
          <a:bodyPr wrap="none" lIns="0" tIns="0" rIns="0" bIns="0" rtlCol="0" anchor="t"/>
          <a:lstStyle/>
          <a:p>
            <a:pPr marL="0" indent="0" algn="l">
              <a:lnSpc>
                <a:spcPts val="2050"/>
              </a:lnSpc>
              <a:buNone/>
            </a:pPr>
            <a:r>
              <a:rPr lang="en-US" sz="1650" dirty="0">
                <a:solidFill>
                  <a:srgbClr val="2C2821"/>
                </a:solidFill>
                <a:latin typeface="Alice" pitchFamily="34" charset="0"/>
                <a:ea typeface="Alice" pitchFamily="34" charset="-122"/>
                <a:cs typeface="Alice" pitchFamily="34" charset="-120"/>
              </a:rPr>
              <a:t>Soft Skills &amp; Core Competency</a:t>
            </a:r>
            <a:endParaRPr lang="en-US" sz="1650" dirty="0"/>
          </a:p>
        </p:txBody>
      </p:sp>
      <p:sp>
        <p:nvSpPr>
          <p:cNvPr id="9" name="Text 5"/>
          <p:cNvSpPr/>
          <p:nvPr/>
        </p:nvSpPr>
        <p:spPr>
          <a:xfrm>
            <a:off x="7404735" y="3135273"/>
            <a:ext cx="6431875" cy="499348"/>
          </a:xfrm>
          <a:prstGeom prst="rect">
            <a:avLst/>
          </a:prstGeom>
          <a:noFill/>
          <a:ln/>
        </p:spPr>
        <p:txBody>
          <a:bodyPr wrap="squar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Kompetensi inti lintas industri: inisiatif, integritas, EQ, dan literasi keuangan. 4 program.</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3790" y="3921323"/>
            <a:ext cx="421719" cy="421719"/>
          </a:xfrm>
          <a:prstGeom prst="rect">
            <a:avLst/>
          </a:prstGeom>
        </p:spPr>
      </p:pic>
      <p:sp>
        <p:nvSpPr>
          <p:cNvPr id="11" name="Text 6"/>
          <p:cNvSpPr/>
          <p:nvPr/>
        </p:nvSpPr>
        <p:spPr>
          <a:xfrm>
            <a:off x="793790" y="4522232"/>
            <a:ext cx="3558183" cy="263485"/>
          </a:xfrm>
          <a:prstGeom prst="rect">
            <a:avLst/>
          </a:prstGeom>
          <a:noFill/>
          <a:ln/>
        </p:spPr>
        <p:txBody>
          <a:bodyPr wrap="none" lIns="0" tIns="0" rIns="0" bIns="0" rtlCol="0" anchor="t"/>
          <a:lstStyle/>
          <a:p>
            <a:pPr marL="0" indent="0" algn="l">
              <a:lnSpc>
                <a:spcPts val="2050"/>
              </a:lnSpc>
              <a:buNone/>
            </a:pPr>
            <a:r>
              <a:rPr lang="en-US" sz="1650" dirty="0">
                <a:solidFill>
                  <a:srgbClr val="2C2821"/>
                </a:solidFill>
                <a:latin typeface="Alice" pitchFamily="34" charset="0"/>
                <a:ea typeface="Alice" pitchFamily="34" charset="-122"/>
                <a:cs typeface="Alice" pitchFamily="34" charset="-120"/>
              </a:rPr>
              <a:t>Sales, Marketing &amp; Service Excellence</a:t>
            </a:r>
            <a:endParaRPr lang="en-US" sz="1650" dirty="0"/>
          </a:p>
        </p:txBody>
      </p:sp>
      <p:sp>
        <p:nvSpPr>
          <p:cNvPr id="12" name="Text 7"/>
          <p:cNvSpPr/>
          <p:nvPr/>
        </p:nvSpPr>
        <p:spPr>
          <a:xfrm>
            <a:off x="793790" y="4871680"/>
            <a:ext cx="6431756" cy="249674"/>
          </a:xfrm>
          <a:prstGeom prst="rect">
            <a:avLst/>
          </a:prstGeom>
          <a:noFill/>
          <a:ln/>
        </p:spPr>
        <p:txBody>
          <a:bodyPr wrap="non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Penjualan, funding, koleksi, hingga budaya service prima. 5 program intensif.</a:t>
            </a:r>
            <a:endParaRPr lang="en-US" sz="1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04735" y="3921323"/>
            <a:ext cx="421719" cy="421719"/>
          </a:xfrm>
          <a:prstGeom prst="rect">
            <a:avLst/>
          </a:prstGeom>
        </p:spPr>
      </p:pic>
      <p:sp>
        <p:nvSpPr>
          <p:cNvPr id="14" name="Text 8"/>
          <p:cNvSpPr/>
          <p:nvPr/>
        </p:nvSpPr>
        <p:spPr>
          <a:xfrm>
            <a:off x="7404735" y="4522232"/>
            <a:ext cx="3267551" cy="263485"/>
          </a:xfrm>
          <a:prstGeom prst="rect">
            <a:avLst/>
          </a:prstGeom>
          <a:noFill/>
          <a:ln/>
        </p:spPr>
        <p:txBody>
          <a:bodyPr wrap="none" lIns="0" tIns="0" rIns="0" bIns="0" rtlCol="0" anchor="t"/>
          <a:lstStyle/>
          <a:p>
            <a:pPr marL="0" indent="0" algn="l">
              <a:lnSpc>
                <a:spcPts val="2050"/>
              </a:lnSpc>
              <a:buNone/>
            </a:pPr>
            <a:r>
              <a:rPr lang="en-US" sz="1650" dirty="0">
                <a:solidFill>
                  <a:srgbClr val="2C2821"/>
                </a:solidFill>
                <a:latin typeface="Alice" pitchFamily="34" charset="0"/>
                <a:ea typeface="Alice" pitchFamily="34" charset="-122"/>
                <a:cs typeface="Alice" pitchFamily="34" charset="-120"/>
              </a:rPr>
              <a:t>Banking Operations, Credit &amp; Risk</a:t>
            </a:r>
            <a:endParaRPr lang="en-US" sz="1650" dirty="0"/>
          </a:p>
        </p:txBody>
      </p:sp>
      <p:sp>
        <p:nvSpPr>
          <p:cNvPr id="15" name="Text 9"/>
          <p:cNvSpPr/>
          <p:nvPr/>
        </p:nvSpPr>
        <p:spPr>
          <a:xfrm>
            <a:off x="7404735" y="4871680"/>
            <a:ext cx="6431875" cy="499348"/>
          </a:xfrm>
          <a:prstGeom prst="rect">
            <a:avLst/>
          </a:prstGeom>
          <a:noFill/>
          <a:ln/>
        </p:spPr>
        <p:txBody>
          <a:bodyPr wrap="squar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Analisis kredit, manajemen risiko, AI literacy, dan sertifikasi profesi. 4 program teknis.</a:t>
            </a:r>
            <a:endParaRPr lang="en-US" sz="13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3790" y="5657731"/>
            <a:ext cx="421719" cy="421719"/>
          </a:xfrm>
          <a:prstGeom prst="rect">
            <a:avLst/>
          </a:prstGeom>
        </p:spPr>
      </p:pic>
      <p:sp>
        <p:nvSpPr>
          <p:cNvPr id="17" name="Text 10"/>
          <p:cNvSpPr/>
          <p:nvPr/>
        </p:nvSpPr>
        <p:spPr>
          <a:xfrm>
            <a:off x="793790" y="6258639"/>
            <a:ext cx="2731294" cy="263485"/>
          </a:xfrm>
          <a:prstGeom prst="rect">
            <a:avLst/>
          </a:prstGeom>
          <a:noFill/>
          <a:ln/>
        </p:spPr>
        <p:txBody>
          <a:bodyPr wrap="none" lIns="0" tIns="0" rIns="0" bIns="0" rtlCol="0" anchor="t"/>
          <a:lstStyle/>
          <a:p>
            <a:pPr marL="0" indent="0" algn="l">
              <a:lnSpc>
                <a:spcPts val="2050"/>
              </a:lnSpc>
              <a:buNone/>
            </a:pPr>
            <a:r>
              <a:rPr lang="en-US" sz="1650" dirty="0">
                <a:solidFill>
                  <a:srgbClr val="2C2821"/>
                </a:solidFill>
                <a:latin typeface="Alice" pitchFamily="34" charset="0"/>
                <a:ea typeface="Alice" pitchFamily="34" charset="-122"/>
                <a:cs typeface="Alice" pitchFamily="34" charset="-120"/>
              </a:rPr>
              <a:t>Strategy, Business &amp; Finance</a:t>
            </a:r>
            <a:endParaRPr lang="en-US" sz="1650" dirty="0"/>
          </a:p>
        </p:txBody>
      </p:sp>
      <p:sp>
        <p:nvSpPr>
          <p:cNvPr id="18" name="Text 11"/>
          <p:cNvSpPr/>
          <p:nvPr/>
        </p:nvSpPr>
        <p:spPr>
          <a:xfrm>
            <a:off x="793790" y="6608088"/>
            <a:ext cx="6431756" cy="499348"/>
          </a:xfrm>
          <a:prstGeom prst="rect">
            <a:avLst/>
          </a:prstGeom>
          <a:noFill/>
          <a:ln/>
        </p:spPr>
        <p:txBody>
          <a:bodyPr wrap="squar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Berpikir strategis, perencanaan bisnis, dan pengambilan keputusan investasi. 3 program.</a:t>
            </a:r>
            <a:endParaRPr lang="en-US" sz="1300" dirty="0"/>
          </a:p>
        </p:txBody>
      </p:sp>
      <p:pic>
        <p:nvPicPr>
          <p:cNvPr id="1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404735" y="5657731"/>
            <a:ext cx="421719" cy="421719"/>
          </a:xfrm>
          <a:prstGeom prst="rect">
            <a:avLst/>
          </a:prstGeom>
        </p:spPr>
      </p:pic>
      <p:sp>
        <p:nvSpPr>
          <p:cNvPr id="20" name="Text 12"/>
          <p:cNvSpPr/>
          <p:nvPr/>
        </p:nvSpPr>
        <p:spPr>
          <a:xfrm>
            <a:off x="7404735" y="6258639"/>
            <a:ext cx="2984302" cy="263485"/>
          </a:xfrm>
          <a:prstGeom prst="rect">
            <a:avLst/>
          </a:prstGeom>
          <a:noFill/>
          <a:ln/>
        </p:spPr>
        <p:txBody>
          <a:bodyPr wrap="none" lIns="0" tIns="0" rIns="0" bIns="0" rtlCol="0" anchor="t"/>
          <a:lstStyle/>
          <a:p>
            <a:pPr marL="0" indent="0" algn="l">
              <a:lnSpc>
                <a:spcPts val="2050"/>
              </a:lnSpc>
              <a:buNone/>
            </a:pPr>
            <a:r>
              <a:rPr lang="en-US" sz="1650" dirty="0">
                <a:solidFill>
                  <a:srgbClr val="2C2821"/>
                </a:solidFill>
                <a:latin typeface="Alice" pitchFamily="34" charset="0"/>
                <a:ea typeface="Alice" pitchFamily="34" charset="-122"/>
                <a:cs typeface="Alice" pitchFamily="34" charset="-120"/>
              </a:rPr>
              <a:t>★ Program Signature LPK DKN</a:t>
            </a:r>
            <a:endParaRPr lang="en-US" sz="1650" dirty="0"/>
          </a:p>
        </p:txBody>
      </p:sp>
      <p:sp>
        <p:nvSpPr>
          <p:cNvPr id="21" name="Text 13"/>
          <p:cNvSpPr/>
          <p:nvPr/>
        </p:nvSpPr>
        <p:spPr>
          <a:xfrm>
            <a:off x="7404735" y="6608088"/>
            <a:ext cx="6431875" cy="499348"/>
          </a:xfrm>
          <a:prstGeom prst="rect">
            <a:avLst/>
          </a:prstGeom>
          <a:noFill/>
          <a:ln/>
        </p:spPr>
        <p:txBody>
          <a:bodyPr wrap="squar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3 program eksklusif dengan framework proprietary yang dikembangkan dari 20+ tahun pengalaman lapangan.</a:t>
            </a:r>
            <a:endParaRPr lang="en-US" sz="1300" dirty="0"/>
          </a:p>
        </p:txBody>
      </p:sp>
      <p:pic>
        <p:nvPicPr>
          <p:cNvPr id="22" name="Image 6" descr="preencoded.png"/>
          <p:cNvPicPr>
            <a:picLocks noChangeAspect="1"/>
          </p:cNvPicPr>
          <p:nvPr/>
        </p:nvPicPr>
        <p:blipFill>
          <a:blip r:embed="rId9"/>
          <a:stretch>
            <a:fillRect/>
          </a:stretch>
        </p:blipFill>
        <p:spPr>
          <a:xfrm>
            <a:off x="198358" y="199668"/>
            <a:ext cx="717352" cy="69222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142643"/>
            <a:ext cx="1984653" cy="248007"/>
          </a:xfrm>
          <a:prstGeom prst="rect">
            <a:avLst/>
          </a:prstGeom>
          <a:noFill/>
          <a:ln/>
        </p:spPr>
        <p:txBody>
          <a:bodyPr wrap="none" lIns="0" tIns="0" rIns="0" bIns="0" rtlCol="0" anchor="t"/>
          <a:lstStyle/>
          <a:p>
            <a:pPr marL="0" indent="0" algn="l">
              <a:lnSpc>
                <a:spcPts val="1950"/>
              </a:lnSpc>
              <a:buNone/>
            </a:pPr>
            <a:r>
              <a:rPr lang="en-US" sz="1550" dirty="0">
                <a:solidFill>
                  <a:srgbClr val="233E32"/>
                </a:solidFill>
                <a:latin typeface="Alice" pitchFamily="34" charset="0"/>
                <a:ea typeface="Alice" pitchFamily="34" charset="-122"/>
                <a:cs typeface="Alice" pitchFamily="34" charset="-120"/>
              </a:rPr>
              <a:t>KEUNGGULAN KAMI</a:t>
            </a:r>
            <a:endParaRPr lang="en-US" sz="1550" dirty="0"/>
          </a:p>
        </p:txBody>
      </p:sp>
      <p:sp>
        <p:nvSpPr>
          <p:cNvPr id="4" name="Text 1"/>
          <p:cNvSpPr/>
          <p:nvPr/>
        </p:nvSpPr>
        <p:spPr>
          <a:xfrm>
            <a:off x="793790" y="1441371"/>
            <a:ext cx="5101709" cy="496133"/>
          </a:xfrm>
          <a:prstGeom prst="rect">
            <a:avLst/>
          </a:prstGeom>
          <a:noFill/>
          <a:ln/>
        </p:spPr>
        <p:txBody>
          <a:bodyPr wrap="none" lIns="0" tIns="0" rIns="0" bIns="0" rtlCol="0" anchor="t"/>
          <a:lstStyle/>
          <a:p>
            <a:pPr marL="0" indent="0" algn="l">
              <a:lnSpc>
                <a:spcPts val="3900"/>
              </a:lnSpc>
              <a:buNone/>
            </a:pPr>
            <a:r>
              <a:rPr lang="en-US" sz="3100" dirty="0">
                <a:solidFill>
                  <a:srgbClr val="233E32"/>
                </a:solidFill>
                <a:latin typeface="Alice" pitchFamily="34" charset="0"/>
                <a:ea typeface="Alice" pitchFamily="34" charset="-122"/>
                <a:cs typeface="Alice" pitchFamily="34" charset="-120"/>
              </a:rPr>
              <a:t>Mengapa Memilih LPK DKN?</a:t>
            </a:r>
            <a:endParaRPr lang="en-US" sz="3100" dirty="0"/>
          </a:p>
        </p:txBody>
      </p:sp>
      <p:sp>
        <p:nvSpPr>
          <p:cNvPr id="5" name="Shape 2"/>
          <p:cNvSpPr/>
          <p:nvPr/>
        </p:nvSpPr>
        <p:spPr>
          <a:xfrm>
            <a:off x="793790" y="2128004"/>
            <a:ext cx="7556421" cy="1144548"/>
          </a:xfrm>
          <a:prstGeom prst="roundRect">
            <a:avLst>
              <a:gd name="adj" fmla="val 9587"/>
            </a:avLst>
          </a:prstGeom>
          <a:solidFill>
            <a:srgbClr val="FCFBF8"/>
          </a:solidFill>
          <a:ln w="22860">
            <a:solidFill>
              <a:srgbClr val="D6D3CC"/>
            </a:solidFill>
            <a:prstDash val="solid"/>
          </a:ln>
        </p:spPr>
      </p:sp>
      <p:sp>
        <p:nvSpPr>
          <p:cNvPr id="6" name="Shape 3"/>
          <p:cNvSpPr/>
          <p:nvPr/>
        </p:nvSpPr>
        <p:spPr>
          <a:xfrm>
            <a:off x="770930" y="2128004"/>
            <a:ext cx="91440" cy="1144548"/>
          </a:xfrm>
          <a:prstGeom prst="roundRect">
            <a:avLst>
              <a:gd name="adj" fmla="val 26046"/>
            </a:avLst>
          </a:prstGeom>
          <a:solidFill>
            <a:srgbClr val="1B5F39"/>
          </a:solidFill>
          <a:ln/>
        </p:spPr>
      </p:sp>
      <p:sp>
        <p:nvSpPr>
          <p:cNvPr id="7" name="Text 4"/>
          <p:cNvSpPr/>
          <p:nvPr/>
        </p:nvSpPr>
        <p:spPr>
          <a:xfrm>
            <a:off x="1043940" y="2309574"/>
            <a:ext cx="1984653" cy="248007"/>
          </a:xfrm>
          <a:prstGeom prst="rect">
            <a:avLst/>
          </a:prstGeom>
          <a:noFill/>
          <a:ln/>
        </p:spPr>
        <p:txBody>
          <a:bodyPr wrap="none" lIns="0" tIns="0" rIns="0" bIns="0" rtlCol="0" anchor="t"/>
          <a:lstStyle/>
          <a:p>
            <a:pPr marL="0" indent="0" algn="l">
              <a:lnSpc>
                <a:spcPts val="1950"/>
              </a:lnSpc>
              <a:buNone/>
            </a:pPr>
            <a:r>
              <a:rPr lang="en-US" sz="1550" dirty="0">
                <a:solidFill>
                  <a:srgbClr val="2C2821"/>
                </a:solidFill>
                <a:latin typeface="Alice" pitchFamily="34" charset="0"/>
                <a:ea typeface="Alice" pitchFamily="34" charset="-122"/>
                <a:cs typeface="Alice" pitchFamily="34" charset="-120"/>
              </a:rPr>
              <a:t>Relevansi Bisnis</a:t>
            </a:r>
            <a:endParaRPr lang="en-US" sz="1550" dirty="0"/>
          </a:p>
        </p:txBody>
      </p:sp>
      <p:sp>
        <p:nvSpPr>
          <p:cNvPr id="8" name="Text 5"/>
          <p:cNvSpPr/>
          <p:nvPr/>
        </p:nvSpPr>
        <p:spPr>
          <a:xfrm>
            <a:off x="1043940" y="2633782"/>
            <a:ext cx="7124700" cy="457200"/>
          </a:xfrm>
          <a:prstGeom prst="rect">
            <a:avLst/>
          </a:prstGeom>
          <a:noFill/>
          <a:ln/>
        </p:spPr>
        <p:txBody>
          <a:bodyPr wrap="square" lIns="0" tIns="0" rIns="0" bIns="0" rtlCol="0" anchor="t"/>
          <a:lstStyle/>
          <a:p>
            <a:pPr marL="0" indent="0" algn="l">
              <a:lnSpc>
                <a:spcPts val="1800"/>
              </a:lnSpc>
              <a:buNone/>
            </a:pPr>
            <a:r>
              <a:rPr lang="en-US" sz="1250" dirty="0">
                <a:solidFill>
                  <a:srgbClr val="2C2821"/>
                </a:solidFill>
                <a:latin typeface="Lora" pitchFamily="34" charset="0"/>
                <a:ea typeface="Lora" pitchFamily="34" charset="-122"/>
                <a:cs typeface="Lora" pitchFamily="34" charset="-120"/>
              </a:rPr>
              <a:t>Setiap program dirancang dari kebutuhan nyata dunia kerja, bukan teori akademik semata. Semua berbasis SKKNI yang terstandar nasional.</a:t>
            </a:r>
            <a:endParaRPr lang="en-US" sz="1250" dirty="0"/>
          </a:p>
        </p:txBody>
      </p:sp>
      <p:sp>
        <p:nvSpPr>
          <p:cNvPr id="9" name="Shape 6"/>
          <p:cNvSpPr/>
          <p:nvPr/>
        </p:nvSpPr>
        <p:spPr>
          <a:xfrm>
            <a:off x="793790" y="3399473"/>
            <a:ext cx="7556421" cy="1144548"/>
          </a:xfrm>
          <a:prstGeom prst="roundRect">
            <a:avLst>
              <a:gd name="adj" fmla="val 9587"/>
            </a:avLst>
          </a:prstGeom>
          <a:solidFill>
            <a:srgbClr val="FCFBF8"/>
          </a:solidFill>
          <a:ln w="22860">
            <a:solidFill>
              <a:srgbClr val="D6D3CC"/>
            </a:solidFill>
            <a:prstDash val="solid"/>
          </a:ln>
        </p:spPr>
      </p:sp>
      <p:sp>
        <p:nvSpPr>
          <p:cNvPr id="10" name="Shape 7"/>
          <p:cNvSpPr/>
          <p:nvPr/>
        </p:nvSpPr>
        <p:spPr>
          <a:xfrm>
            <a:off x="770930" y="3399473"/>
            <a:ext cx="91440" cy="1144548"/>
          </a:xfrm>
          <a:prstGeom prst="roundRect">
            <a:avLst>
              <a:gd name="adj" fmla="val 26046"/>
            </a:avLst>
          </a:prstGeom>
          <a:solidFill>
            <a:srgbClr val="1B5F39"/>
          </a:solidFill>
          <a:ln/>
        </p:spPr>
      </p:sp>
      <p:sp>
        <p:nvSpPr>
          <p:cNvPr id="11" name="Text 8"/>
          <p:cNvSpPr/>
          <p:nvPr/>
        </p:nvSpPr>
        <p:spPr>
          <a:xfrm>
            <a:off x="1043940" y="3581043"/>
            <a:ext cx="2285524" cy="248007"/>
          </a:xfrm>
          <a:prstGeom prst="rect">
            <a:avLst/>
          </a:prstGeom>
          <a:noFill/>
          <a:ln/>
        </p:spPr>
        <p:txBody>
          <a:bodyPr wrap="none" lIns="0" tIns="0" rIns="0" bIns="0" rtlCol="0" anchor="t"/>
          <a:lstStyle/>
          <a:p>
            <a:pPr marL="0" indent="0" algn="l">
              <a:lnSpc>
                <a:spcPts val="1950"/>
              </a:lnSpc>
              <a:buNone/>
            </a:pPr>
            <a:r>
              <a:rPr lang="en-US" sz="1550" dirty="0">
                <a:solidFill>
                  <a:srgbClr val="2C2821"/>
                </a:solidFill>
                <a:latin typeface="Alice" pitchFamily="34" charset="0"/>
                <a:ea typeface="Alice" pitchFamily="34" charset="-122"/>
                <a:cs typeface="Alice" pitchFamily="34" charset="-120"/>
              </a:rPr>
              <a:t>Praktisi Senior 20+ Tahun</a:t>
            </a:r>
            <a:endParaRPr lang="en-US" sz="1550" dirty="0"/>
          </a:p>
        </p:txBody>
      </p:sp>
      <p:sp>
        <p:nvSpPr>
          <p:cNvPr id="12" name="Text 9"/>
          <p:cNvSpPr/>
          <p:nvPr/>
        </p:nvSpPr>
        <p:spPr>
          <a:xfrm>
            <a:off x="1043940" y="3905250"/>
            <a:ext cx="7124700" cy="457200"/>
          </a:xfrm>
          <a:prstGeom prst="rect">
            <a:avLst/>
          </a:prstGeom>
          <a:noFill/>
          <a:ln/>
        </p:spPr>
        <p:txBody>
          <a:bodyPr wrap="square" lIns="0" tIns="0" rIns="0" bIns="0" rtlCol="0" anchor="t"/>
          <a:lstStyle/>
          <a:p>
            <a:pPr marL="0" indent="0" algn="l">
              <a:lnSpc>
                <a:spcPts val="1800"/>
              </a:lnSpc>
              <a:buNone/>
            </a:pPr>
            <a:r>
              <a:rPr lang="en-US" sz="1250" dirty="0">
                <a:solidFill>
                  <a:srgbClr val="2C2821"/>
                </a:solidFill>
                <a:latin typeface="Lora" pitchFamily="34" charset="0"/>
                <a:ea typeface="Lora" pitchFamily="34" charset="-122"/>
                <a:cs typeface="Lora" pitchFamily="34" charset="-120"/>
              </a:rPr>
              <a:t>Fasilitator bukan sekadar trainer — mereka adalah profesional yang telah memimpin, menjual, menganalisis, dan mengelola risiko secara langsung.</a:t>
            </a:r>
            <a:endParaRPr lang="en-US" sz="1250" dirty="0"/>
          </a:p>
        </p:txBody>
      </p:sp>
      <p:sp>
        <p:nvSpPr>
          <p:cNvPr id="13" name="Shape 10"/>
          <p:cNvSpPr/>
          <p:nvPr/>
        </p:nvSpPr>
        <p:spPr>
          <a:xfrm>
            <a:off x="793790" y="4670941"/>
            <a:ext cx="7556421" cy="1144548"/>
          </a:xfrm>
          <a:prstGeom prst="roundRect">
            <a:avLst>
              <a:gd name="adj" fmla="val 9587"/>
            </a:avLst>
          </a:prstGeom>
          <a:solidFill>
            <a:srgbClr val="FCFBF8"/>
          </a:solidFill>
          <a:ln w="22860">
            <a:solidFill>
              <a:srgbClr val="D6D3CC"/>
            </a:solidFill>
            <a:prstDash val="solid"/>
          </a:ln>
        </p:spPr>
      </p:sp>
      <p:sp>
        <p:nvSpPr>
          <p:cNvPr id="14" name="Shape 11"/>
          <p:cNvSpPr/>
          <p:nvPr/>
        </p:nvSpPr>
        <p:spPr>
          <a:xfrm>
            <a:off x="770930" y="4670941"/>
            <a:ext cx="91440" cy="1144548"/>
          </a:xfrm>
          <a:prstGeom prst="roundRect">
            <a:avLst>
              <a:gd name="adj" fmla="val 26046"/>
            </a:avLst>
          </a:prstGeom>
          <a:solidFill>
            <a:srgbClr val="1B5F39"/>
          </a:solidFill>
          <a:ln/>
        </p:spPr>
      </p:sp>
      <p:sp>
        <p:nvSpPr>
          <p:cNvPr id="15" name="Text 12"/>
          <p:cNvSpPr/>
          <p:nvPr/>
        </p:nvSpPr>
        <p:spPr>
          <a:xfrm>
            <a:off x="1043940" y="4852511"/>
            <a:ext cx="2277428" cy="248007"/>
          </a:xfrm>
          <a:prstGeom prst="rect">
            <a:avLst/>
          </a:prstGeom>
          <a:noFill/>
          <a:ln/>
        </p:spPr>
        <p:txBody>
          <a:bodyPr wrap="none" lIns="0" tIns="0" rIns="0" bIns="0" rtlCol="0" anchor="t"/>
          <a:lstStyle/>
          <a:p>
            <a:pPr marL="0" indent="0" algn="l">
              <a:lnSpc>
                <a:spcPts val="1950"/>
              </a:lnSpc>
              <a:buNone/>
            </a:pPr>
            <a:r>
              <a:rPr lang="en-US" sz="1550" dirty="0">
                <a:solidFill>
                  <a:srgbClr val="2C2821"/>
                </a:solidFill>
                <a:latin typeface="Alice" pitchFamily="34" charset="0"/>
                <a:ea typeface="Alice" pitchFamily="34" charset="-122"/>
                <a:cs typeface="Alice" pitchFamily="34" charset="-120"/>
              </a:rPr>
              <a:t>Action-Oriented Learning</a:t>
            </a:r>
            <a:endParaRPr lang="en-US" sz="1550" dirty="0"/>
          </a:p>
        </p:txBody>
      </p:sp>
      <p:sp>
        <p:nvSpPr>
          <p:cNvPr id="16" name="Text 13"/>
          <p:cNvSpPr/>
          <p:nvPr/>
        </p:nvSpPr>
        <p:spPr>
          <a:xfrm>
            <a:off x="1043940" y="5176718"/>
            <a:ext cx="7124700" cy="457200"/>
          </a:xfrm>
          <a:prstGeom prst="rect">
            <a:avLst/>
          </a:prstGeom>
          <a:noFill/>
          <a:ln/>
        </p:spPr>
        <p:txBody>
          <a:bodyPr wrap="square" lIns="0" tIns="0" rIns="0" bIns="0" rtlCol="0" anchor="t"/>
          <a:lstStyle/>
          <a:p>
            <a:pPr marL="0" indent="0" algn="l">
              <a:lnSpc>
                <a:spcPts val="1800"/>
              </a:lnSpc>
              <a:buNone/>
            </a:pPr>
            <a:r>
              <a:rPr lang="en-US" sz="1250" dirty="0">
                <a:solidFill>
                  <a:srgbClr val="2C2821"/>
                </a:solidFill>
                <a:latin typeface="Lora" pitchFamily="34" charset="0"/>
                <a:ea typeface="Lora" pitchFamily="34" charset="-122"/>
                <a:cs typeface="Lora" pitchFamily="34" charset="-120"/>
              </a:rPr>
              <a:t>Setiap program menghasilkan action plan konkret yang dapat diimplementasikan segera setelah pelatihan berakhir.</a:t>
            </a:r>
            <a:endParaRPr lang="en-US" sz="1250" dirty="0"/>
          </a:p>
        </p:txBody>
      </p:sp>
      <p:sp>
        <p:nvSpPr>
          <p:cNvPr id="17" name="Shape 14"/>
          <p:cNvSpPr/>
          <p:nvPr/>
        </p:nvSpPr>
        <p:spPr>
          <a:xfrm>
            <a:off x="793790" y="5942409"/>
            <a:ext cx="7556421" cy="1144548"/>
          </a:xfrm>
          <a:prstGeom prst="roundRect">
            <a:avLst>
              <a:gd name="adj" fmla="val 9587"/>
            </a:avLst>
          </a:prstGeom>
          <a:solidFill>
            <a:srgbClr val="FCFBF8"/>
          </a:solidFill>
          <a:ln w="22860">
            <a:solidFill>
              <a:srgbClr val="D6D3CC"/>
            </a:solidFill>
            <a:prstDash val="solid"/>
          </a:ln>
        </p:spPr>
      </p:sp>
      <p:sp>
        <p:nvSpPr>
          <p:cNvPr id="18" name="Shape 15"/>
          <p:cNvSpPr/>
          <p:nvPr/>
        </p:nvSpPr>
        <p:spPr>
          <a:xfrm>
            <a:off x="770930" y="5942409"/>
            <a:ext cx="91440" cy="1144548"/>
          </a:xfrm>
          <a:prstGeom prst="roundRect">
            <a:avLst>
              <a:gd name="adj" fmla="val 26046"/>
            </a:avLst>
          </a:prstGeom>
          <a:solidFill>
            <a:srgbClr val="1B5F39"/>
          </a:solidFill>
          <a:ln/>
        </p:spPr>
      </p:sp>
      <p:sp>
        <p:nvSpPr>
          <p:cNvPr id="19" name="Text 16"/>
          <p:cNvSpPr/>
          <p:nvPr/>
        </p:nvSpPr>
        <p:spPr>
          <a:xfrm>
            <a:off x="1043940" y="6123980"/>
            <a:ext cx="2206943" cy="248007"/>
          </a:xfrm>
          <a:prstGeom prst="rect">
            <a:avLst/>
          </a:prstGeom>
          <a:noFill/>
          <a:ln/>
        </p:spPr>
        <p:txBody>
          <a:bodyPr wrap="none" lIns="0" tIns="0" rIns="0" bIns="0" rtlCol="0" anchor="t"/>
          <a:lstStyle/>
          <a:p>
            <a:pPr marL="0" indent="0" algn="l">
              <a:lnSpc>
                <a:spcPts val="1950"/>
              </a:lnSpc>
              <a:buNone/>
            </a:pPr>
            <a:r>
              <a:rPr lang="en-US" sz="1550" dirty="0">
                <a:solidFill>
                  <a:srgbClr val="2C2821"/>
                </a:solidFill>
                <a:latin typeface="Alice" pitchFamily="34" charset="0"/>
                <a:ea typeface="Alice" pitchFamily="34" charset="-122"/>
                <a:cs typeface="Alice" pitchFamily="34" charset="-120"/>
              </a:rPr>
              <a:t>Solusi Korporat Fleksibel</a:t>
            </a:r>
            <a:endParaRPr lang="en-US" sz="1550" dirty="0"/>
          </a:p>
        </p:txBody>
      </p:sp>
      <p:sp>
        <p:nvSpPr>
          <p:cNvPr id="20" name="Text 17"/>
          <p:cNvSpPr/>
          <p:nvPr/>
        </p:nvSpPr>
        <p:spPr>
          <a:xfrm>
            <a:off x="1043940" y="6448187"/>
            <a:ext cx="7124700" cy="457200"/>
          </a:xfrm>
          <a:prstGeom prst="rect">
            <a:avLst/>
          </a:prstGeom>
          <a:noFill/>
          <a:ln/>
        </p:spPr>
        <p:txBody>
          <a:bodyPr wrap="square" lIns="0" tIns="0" rIns="0" bIns="0" rtlCol="0" anchor="t"/>
          <a:lstStyle/>
          <a:p>
            <a:pPr marL="0" indent="0" algn="l">
              <a:lnSpc>
                <a:spcPts val="1800"/>
              </a:lnSpc>
              <a:buNone/>
            </a:pPr>
            <a:r>
              <a:rPr lang="en-US" sz="1250" dirty="0">
                <a:solidFill>
                  <a:srgbClr val="2C2821"/>
                </a:solidFill>
                <a:latin typeface="Lora" pitchFamily="34" charset="0"/>
                <a:ea typeface="Lora" pitchFamily="34" charset="-122"/>
                <a:cs typeface="Lora" pitchFamily="34" charset="-120"/>
              </a:rPr>
              <a:t>Program dapat dikustomisasi sepenuhnya untuk kebutuhan spesifik organisasi Anda — industri, level jabatan, maupun tantangan bisnis yang dihadapi.</a:t>
            </a:r>
            <a:endParaRPr lang="en-US" sz="1250" dirty="0"/>
          </a:p>
        </p:txBody>
      </p:sp>
      <p:pic>
        <p:nvPicPr>
          <p:cNvPr id="21" name="Image 1" descr="preencoded.png"/>
          <p:cNvPicPr>
            <a:picLocks noChangeAspect="1"/>
          </p:cNvPicPr>
          <p:nvPr/>
        </p:nvPicPr>
        <p:blipFill>
          <a:blip r:embed="rId4"/>
          <a:stretch>
            <a:fillRect/>
          </a:stretch>
        </p:blipFill>
        <p:spPr>
          <a:xfrm>
            <a:off x="198358" y="199668"/>
            <a:ext cx="717352" cy="69222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912763" y="1583412"/>
            <a:ext cx="2804755" cy="310158"/>
          </a:xfrm>
          <a:prstGeom prst="rect">
            <a:avLst/>
          </a:prstGeom>
          <a:noFill/>
          <a:ln/>
        </p:spPr>
        <p:txBody>
          <a:bodyPr wrap="none" lIns="0" tIns="0" rIns="0" bIns="0" rtlCol="0" anchor="t"/>
          <a:lstStyle/>
          <a:p>
            <a:pPr marL="0" indent="0" algn="ctr">
              <a:lnSpc>
                <a:spcPts val="2400"/>
              </a:lnSpc>
              <a:buNone/>
            </a:pPr>
            <a:r>
              <a:rPr lang="en-US" sz="1950" dirty="0">
                <a:solidFill>
                  <a:srgbClr val="233E32"/>
                </a:solidFill>
                <a:latin typeface="Alice" pitchFamily="34" charset="0"/>
                <a:ea typeface="Alice" pitchFamily="34" charset="-122"/>
                <a:cs typeface="Alice" pitchFamily="34" charset="-120"/>
              </a:rPr>
              <a:t>METODE PELAKSANAAN</a:t>
            </a:r>
            <a:endParaRPr lang="en-US" sz="1950" dirty="0"/>
          </a:p>
        </p:txBody>
      </p:sp>
      <p:sp>
        <p:nvSpPr>
          <p:cNvPr id="3" name="Text 1"/>
          <p:cNvSpPr/>
          <p:nvPr/>
        </p:nvSpPr>
        <p:spPr>
          <a:xfrm>
            <a:off x="3446740" y="1972866"/>
            <a:ext cx="7736800" cy="620078"/>
          </a:xfrm>
          <a:prstGeom prst="rect">
            <a:avLst/>
          </a:prstGeom>
          <a:noFill/>
          <a:ln/>
        </p:spPr>
        <p:txBody>
          <a:bodyPr wrap="none" lIns="0" tIns="0" rIns="0" bIns="0" rtlCol="0" anchor="t"/>
          <a:lstStyle/>
          <a:p>
            <a:pPr marL="0" indent="0" algn="ctr">
              <a:lnSpc>
                <a:spcPts val="4850"/>
              </a:lnSpc>
              <a:buNone/>
            </a:pPr>
            <a:r>
              <a:rPr lang="en-US" sz="3900" dirty="0">
                <a:solidFill>
                  <a:srgbClr val="233E32"/>
                </a:solidFill>
                <a:latin typeface="Alice" pitchFamily="34" charset="0"/>
                <a:ea typeface="Alice" pitchFamily="34" charset="-122"/>
                <a:cs typeface="Alice" pitchFamily="34" charset="-120"/>
              </a:rPr>
              <a:t>Solusi Pembelajaran yang Fleksibel</a:t>
            </a:r>
            <a:endParaRPr lang="en-US" sz="3900" dirty="0"/>
          </a:p>
        </p:txBody>
      </p:sp>
      <p:sp>
        <p:nvSpPr>
          <p:cNvPr id="4" name="Shape 2"/>
          <p:cNvSpPr/>
          <p:nvPr/>
        </p:nvSpPr>
        <p:spPr>
          <a:xfrm>
            <a:off x="793790" y="2890599"/>
            <a:ext cx="6422231" cy="1778556"/>
          </a:xfrm>
          <a:prstGeom prst="roundRect">
            <a:avLst>
              <a:gd name="adj" fmla="val 1674"/>
            </a:avLst>
          </a:prstGeom>
          <a:solidFill>
            <a:srgbClr val="F0EDE6"/>
          </a:solidFill>
          <a:ln/>
        </p:spPr>
      </p:sp>
      <p:sp>
        <p:nvSpPr>
          <p:cNvPr id="5" name="Text 3"/>
          <p:cNvSpPr/>
          <p:nvPr/>
        </p:nvSpPr>
        <p:spPr>
          <a:xfrm>
            <a:off x="992148" y="3088958"/>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In-House Training</a:t>
            </a:r>
            <a:endParaRPr lang="en-US" sz="1950" dirty="0"/>
          </a:p>
        </p:txBody>
      </p:sp>
      <p:sp>
        <p:nvSpPr>
          <p:cNvPr id="6" name="Text 4"/>
          <p:cNvSpPr/>
          <p:nvPr/>
        </p:nvSpPr>
        <p:spPr>
          <a:xfrm>
            <a:off x="992148" y="3518178"/>
            <a:ext cx="6025515"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Program dilaksanakan langsung di lokasi klien. Konten dapat dikustomisasi penuh sesuai konteks industri, budaya, dan tantangan bisnis perusahaan Anda.</a:t>
            </a:r>
            <a:endParaRPr lang="en-US" sz="1550" dirty="0"/>
          </a:p>
        </p:txBody>
      </p:sp>
      <p:sp>
        <p:nvSpPr>
          <p:cNvPr id="7" name="Shape 5"/>
          <p:cNvSpPr/>
          <p:nvPr/>
        </p:nvSpPr>
        <p:spPr>
          <a:xfrm>
            <a:off x="7414379" y="2890599"/>
            <a:ext cx="6422231" cy="1778556"/>
          </a:xfrm>
          <a:prstGeom prst="roundRect">
            <a:avLst>
              <a:gd name="adj" fmla="val 1674"/>
            </a:avLst>
          </a:prstGeom>
          <a:solidFill>
            <a:srgbClr val="F0EDE6"/>
          </a:solidFill>
          <a:ln/>
        </p:spPr>
      </p:sp>
      <p:sp>
        <p:nvSpPr>
          <p:cNvPr id="8" name="Text 6"/>
          <p:cNvSpPr/>
          <p:nvPr/>
        </p:nvSpPr>
        <p:spPr>
          <a:xfrm>
            <a:off x="7612737" y="3088958"/>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Webinar Online</a:t>
            </a:r>
            <a:endParaRPr lang="en-US" sz="1950" dirty="0"/>
          </a:p>
        </p:txBody>
      </p:sp>
      <p:sp>
        <p:nvSpPr>
          <p:cNvPr id="9" name="Text 7"/>
          <p:cNvSpPr/>
          <p:nvPr/>
        </p:nvSpPr>
        <p:spPr>
          <a:xfrm>
            <a:off x="7612737" y="3518178"/>
            <a:ext cx="6025515"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Program virtual interaktif bersertifikat. Efisien secara biaya dan waktu, ideal untuk peserta multi-lokasi dan program reguler bulanan.</a:t>
            </a:r>
            <a:endParaRPr lang="en-US" sz="1550" dirty="0"/>
          </a:p>
        </p:txBody>
      </p:sp>
      <p:sp>
        <p:nvSpPr>
          <p:cNvPr id="10" name="Shape 8"/>
          <p:cNvSpPr/>
          <p:nvPr/>
        </p:nvSpPr>
        <p:spPr>
          <a:xfrm>
            <a:off x="793790" y="4867513"/>
            <a:ext cx="6422231" cy="1778556"/>
          </a:xfrm>
          <a:prstGeom prst="roundRect">
            <a:avLst>
              <a:gd name="adj" fmla="val 1674"/>
            </a:avLst>
          </a:prstGeom>
          <a:solidFill>
            <a:srgbClr val="F0EDE6"/>
          </a:solidFill>
          <a:ln/>
        </p:spPr>
      </p:sp>
      <p:sp>
        <p:nvSpPr>
          <p:cNvPr id="11" name="Text 9"/>
          <p:cNvSpPr/>
          <p:nvPr/>
        </p:nvSpPr>
        <p:spPr>
          <a:xfrm>
            <a:off x="992148" y="506587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Public Class</a:t>
            </a:r>
            <a:endParaRPr lang="en-US" sz="1950" dirty="0"/>
          </a:p>
        </p:txBody>
      </p:sp>
      <p:sp>
        <p:nvSpPr>
          <p:cNvPr id="12" name="Text 10"/>
          <p:cNvSpPr/>
          <p:nvPr/>
        </p:nvSpPr>
        <p:spPr>
          <a:xfrm>
            <a:off x="992148" y="5495092"/>
            <a:ext cx="6025515"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Kelas terbuka dengan peserta lintas perusahaan. Kesempatan networking dan pertukaran perspektif dari berbagai industri dan organisasi.</a:t>
            </a:r>
            <a:endParaRPr lang="en-US" sz="1550" dirty="0"/>
          </a:p>
        </p:txBody>
      </p:sp>
      <p:sp>
        <p:nvSpPr>
          <p:cNvPr id="13" name="Shape 11"/>
          <p:cNvSpPr/>
          <p:nvPr/>
        </p:nvSpPr>
        <p:spPr>
          <a:xfrm>
            <a:off x="7414379" y="4867513"/>
            <a:ext cx="6422231" cy="1778556"/>
          </a:xfrm>
          <a:prstGeom prst="roundRect">
            <a:avLst>
              <a:gd name="adj" fmla="val 1674"/>
            </a:avLst>
          </a:prstGeom>
          <a:solidFill>
            <a:srgbClr val="F0EDE6"/>
          </a:solidFill>
          <a:ln/>
        </p:spPr>
      </p:sp>
      <p:sp>
        <p:nvSpPr>
          <p:cNvPr id="14" name="Text 12"/>
          <p:cNvSpPr/>
          <p:nvPr/>
        </p:nvSpPr>
        <p:spPr>
          <a:xfrm>
            <a:off x="7612737" y="5065871"/>
            <a:ext cx="3535085"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Customized Corporate Program</a:t>
            </a:r>
            <a:endParaRPr lang="en-US" sz="1950" dirty="0"/>
          </a:p>
        </p:txBody>
      </p:sp>
      <p:sp>
        <p:nvSpPr>
          <p:cNvPr id="15" name="Text 13"/>
          <p:cNvSpPr/>
          <p:nvPr/>
        </p:nvSpPr>
        <p:spPr>
          <a:xfrm>
            <a:off x="7612737" y="5495092"/>
            <a:ext cx="6025515"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Solusi pembelajaran terintegrasi jangka panjang — dirancang bersama tim HR klien untuk membangun kompetensi secara sistemik dan berkelanjutan.</a:t>
            </a:r>
            <a:endParaRPr lang="en-US" sz="1550" dirty="0"/>
          </a:p>
        </p:txBody>
      </p:sp>
      <p:pic>
        <p:nvPicPr>
          <p:cNvPr id="16" name="Image 0" descr="preencoded.png"/>
          <p:cNvPicPr>
            <a:picLocks noChangeAspect="1"/>
          </p:cNvPicPr>
          <p:nvPr/>
        </p:nvPicPr>
        <p:blipFill>
          <a:blip r:embed="rId3"/>
          <a:stretch>
            <a:fillRect/>
          </a:stretch>
        </p:blipFill>
        <p:spPr>
          <a:xfrm>
            <a:off x="198358" y="199668"/>
            <a:ext cx="717352" cy="69222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237774"/>
            <a:ext cx="7556421" cy="1054179"/>
          </a:xfrm>
          <a:prstGeom prst="rect">
            <a:avLst/>
          </a:prstGeom>
          <a:noFill/>
          <a:ln/>
        </p:spPr>
        <p:txBody>
          <a:bodyPr wrap="square" lIns="0" tIns="0" rIns="0" bIns="0" rtlCol="0" anchor="t"/>
          <a:lstStyle/>
          <a:p>
            <a:pPr marL="0" indent="0" algn="ctr">
              <a:lnSpc>
                <a:spcPts val="4150"/>
              </a:lnSpc>
              <a:buNone/>
            </a:pPr>
            <a:r>
              <a:rPr lang="en-US" sz="3300" dirty="0">
                <a:solidFill>
                  <a:srgbClr val="233E32"/>
                </a:solidFill>
                <a:latin typeface="Alice" pitchFamily="34" charset="0"/>
                <a:ea typeface="Alice" pitchFamily="34" charset="-122"/>
                <a:cs typeface="Alice" pitchFamily="34" charset="-120"/>
              </a:rPr>
              <a:t>Siap Merancang Program Pelatihan untuk Organisasi Anda?</a:t>
            </a:r>
            <a:endParaRPr lang="en-US" sz="3300" dirty="0"/>
          </a:p>
        </p:txBody>
      </p:sp>
      <p:sp>
        <p:nvSpPr>
          <p:cNvPr id="4" name="Text 1"/>
          <p:cNvSpPr/>
          <p:nvPr/>
        </p:nvSpPr>
        <p:spPr>
          <a:xfrm>
            <a:off x="6280190" y="2506980"/>
            <a:ext cx="7556421" cy="749022"/>
          </a:xfrm>
          <a:prstGeom prst="rect">
            <a:avLst/>
          </a:prstGeom>
          <a:noFill/>
          <a:ln/>
        </p:spPr>
        <p:txBody>
          <a:bodyPr wrap="square" lIns="0" tIns="0" rIns="0" bIns="0" rtlCol="0" anchor="t"/>
          <a:lstStyle/>
          <a:p>
            <a:pPr marL="0" indent="0" algn="ctr">
              <a:lnSpc>
                <a:spcPts val="1950"/>
              </a:lnSpc>
              <a:buNone/>
            </a:pPr>
            <a:r>
              <a:rPr lang="en-US" sz="1300" dirty="0">
                <a:solidFill>
                  <a:srgbClr val="2C2821"/>
                </a:solidFill>
                <a:latin typeface="Lora" pitchFamily="34" charset="0"/>
                <a:ea typeface="Lora" pitchFamily="34" charset="-122"/>
                <a:cs typeface="Lora" pitchFamily="34" charset="-120"/>
              </a:rPr>
              <a:t>Tim konsultan LPK DKN siap mendampingi Anda dalam mengidentifikasi kebutuhan pengembangan SDM, merancang program yang tepat sasaran, dan memastikan ROI pelatihan yang terukur bagi bisnis Anda.</a:t>
            </a:r>
            <a:endParaRPr lang="en-US" sz="1300" dirty="0"/>
          </a:p>
        </p:txBody>
      </p:sp>
      <p:sp>
        <p:nvSpPr>
          <p:cNvPr id="5" name="Shape 2"/>
          <p:cNvSpPr/>
          <p:nvPr/>
        </p:nvSpPr>
        <p:spPr>
          <a:xfrm>
            <a:off x="6280190" y="3417213"/>
            <a:ext cx="7556421" cy="898088"/>
          </a:xfrm>
          <a:prstGeom prst="roundRect">
            <a:avLst>
              <a:gd name="adj" fmla="val 2818"/>
            </a:avLst>
          </a:prstGeom>
          <a:solidFill>
            <a:srgbClr val="B6FCB8"/>
          </a:solidFill>
          <a:ln/>
        </p:spPr>
      </p:sp>
      <p:pic>
        <p:nvPicPr>
          <p:cNvPr id="6" name="Image 1" descr="preencoded.png"/>
          <p:cNvPicPr>
            <a:picLocks noChangeAspect="1"/>
          </p:cNvPicPr>
          <p:nvPr/>
        </p:nvPicPr>
        <p:blipFill>
          <a:blip r:embed="rId4"/>
          <a:stretch>
            <a:fillRect/>
          </a:stretch>
        </p:blipFill>
        <p:spPr>
          <a:xfrm>
            <a:off x="6448782" y="3663315"/>
            <a:ext cx="210860" cy="168593"/>
          </a:xfrm>
          <a:prstGeom prst="rect">
            <a:avLst/>
          </a:prstGeom>
        </p:spPr>
      </p:pic>
      <p:sp>
        <p:nvSpPr>
          <p:cNvPr id="7" name="Text 3"/>
          <p:cNvSpPr/>
          <p:nvPr/>
        </p:nvSpPr>
        <p:spPr>
          <a:xfrm>
            <a:off x="6828234" y="3602712"/>
            <a:ext cx="6839783" cy="499348"/>
          </a:xfrm>
          <a:prstGeom prst="rect">
            <a:avLst/>
          </a:prstGeom>
          <a:noFill/>
          <a:ln/>
        </p:spPr>
        <p:txBody>
          <a:bodyPr wrap="square" lIns="0" tIns="0" rIns="0" bIns="0" rtlCol="0" anchor="t"/>
          <a:lstStyle/>
          <a:p>
            <a:pPr marL="0" indent="0" algn="l">
              <a:lnSpc>
                <a:spcPts val="1950"/>
              </a:lnSpc>
              <a:buNone/>
            </a:pPr>
            <a:r>
              <a:rPr lang="en-US" sz="1300" dirty="0">
                <a:solidFill>
                  <a:srgbClr val="000000"/>
                </a:solidFill>
                <a:latin typeface="Lora" pitchFamily="34" charset="0"/>
                <a:ea typeface="Lora" pitchFamily="34" charset="-122"/>
                <a:cs typeface="Lora" pitchFamily="34" charset="-120"/>
              </a:rPr>
              <a:t>Konsultasi awal GRATIS untuk klien korporat. Hubungi kami untuk mendiskusikan kebutuhan training Anda dan dapatkan rekomendasi program yang paling relevan.</a:t>
            </a:r>
            <a:endParaRPr lang="en-US" sz="1300" dirty="0"/>
          </a:p>
        </p:txBody>
      </p:sp>
      <p:sp>
        <p:nvSpPr>
          <p:cNvPr id="8" name="Shape 4"/>
          <p:cNvSpPr/>
          <p:nvPr/>
        </p:nvSpPr>
        <p:spPr>
          <a:xfrm>
            <a:off x="6280190" y="4476512"/>
            <a:ext cx="3706535" cy="1435656"/>
          </a:xfrm>
          <a:prstGeom prst="roundRect">
            <a:avLst>
              <a:gd name="adj" fmla="val 1763"/>
            </a:avLst>
          </a:prstGeom>
          <a:solidFill>
            <a:srgbClr val="F0EDE6"/>
          </a:solidFill>
          <a:ln/>
        </p:spPr>
      </p:sp>
      <p:sp>
        <p:nvSpPr>
          <p:cNvPr id="9" name="Text 5"/>
          <p:cNvSpPr/>
          <p:nvPr/>
        </p:nvSpPr>
        <p:spPr>
          <a:xfrm>
            <a:off x="6448782" y="4645104"/>
            <a:ext cx="2565202" cy="263485"/>
          </a:xfrm>
          <a:prstGeom prst="rect">
            <a:avLst/>
          </a:prstGeom>
          <a:noFill/>
          <a:ln/>
        </p:spPr>
        <p:txBody>
          <a:bodyPr wrap="none" lIns="0" tIns="0" rIns="0" bIns="0" rtlCol="0" anchor="t"/>
          <a:lstStyle/>
          <a:p>
            <a:pPr marL="0" indent="0" algn="l">
              <a:lnSpc>
                <a:spcPts val="2050"/>
              </a:lnSpc>
              <a:buNone/>
            </a:pPr>
            <a:r>
              <a:rPr lang="en-US" sz="1650" dirty="0">
                <a:solidFill>
                  <a:srgbClr val="000000"/>
                </a:solidFill>
                <a:latin typeface="Alice" pitchFamily="34" charset="0"/>
                <a:ea typeface="Alice" pitchFamily="34" charset="-122"/>
                <a:cs typeface="Alice" pitchFamily="34" charset="-120"/>
              </a:rPr>
              <a:t>📋</a:t>
            </a:r>
            <a:r>
              <a:rPr lang="en-US" sz="1650" dirty="0">
                <a:solidFill>
                  <a:srgbClr val="2C2821"/>
                </a:solidFill>
                <a:latin typeface="Alice" pitchFamily="34" charset="0"/>
                <a:ea typeface="Alice" pitchFamily="34" charset="-122"/>
                <a:cs typeface="Alice" pitchFamily="34" charset="-120"/>
              </a:rPr>
              <a:t> Training Needs Analysis</a:t>
            </a:r>
            <a:endParaRPr lang="en-US" sz="1650" dirty="0"/>
          </a:p>
        </p:txBody>
      </p:sp>
      <p:sp>
        <p:nvSpPr>
          <p:cNvPr id="10" name="Text 6"/>
          <p:cNvSpPr/>
          <p:nvPr/>
        </p:nvSpPr>
        <p:spPr>
          <a:xfrm>
            <a:off x="6448782" y="4994553"/>
            <a:ext cx="3369350" cy="749022"/>
          </a:xfrm>
          <a:prstGeom prst="rect">
            <a:avLst/>
          </a:prstGeom>
          <a:noFill/>
          <a:ln/>
        </p:spPr>
        <p:txBody>
          <a:bodyPr wrap="squar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Identifikasi gap kompetensi dan prioritas pengembangan SDM bersama tim ahli kami.</a:t>
            </a:r>
            <a:endParaRPr lang="en-US" sz="1300" dirty="0"/>
          </a:p>
        </p:txBody>
      </p:sp>
      <p:sp>
        <p:nvSpPr>
          <p:cNvPr id="11" name="Shape 7"/>
          <p:cNvSpPr/>
          <p:nvPr/>
        </p:nvSpPr>
        <p:spPr>
          <a:xfrm>
            <a:off x="10130076" y="4476512"/>
            <a:ext cx="3706535" cy="1435656"/>
          </a:xfrm>
          <a:prstGeom prst="roundRect">
            <a:avLst>
              <a:gd name="adj" fmla="val 1763"/>
            </a:avLst>
          </a:prstGeom>
          <a:solidFill>
            <a:srgbClr val="F0EDE6"/>
          </a:solidFill>
          <a:ln/>
        </p:spPr>
      </p:sp>
      <p:sp>
        <p:nvSpPr>
          <p:cNvPr id="12" name="Text 8"/>
          <p:cNvSpPr/>
          <p:nvPr/>
        </p:nvSpPr>
        <p:spPr>
          <a:xfrm>
            <a:off x="10298668" y="4645104"/>
            <a:ext cx="2851428" cy="263485"/>
          </a:xfrm>
          <a:prstGeom prst="rect">
            <a:avLst/>
          </a:prstGeom>
          <a:noFill/>
          <a:ln/>
        </p:spPr>
        <p:txBody>
          <a:bodyPr wrap="none" lIns="0" tIns="0" rIns="0" bIns="0" rtlCol="0" anchor="t"/>
          <a:lstStyle/>
          <a:p>
            <a:pPr marL="0" indent="0" algn="l">
              <a:lnSpc>
                <a:spcPts val="2050"/>
              </a:lnSpc>
              <a:buNone/>
            </a:pPr>
            <a:r>
              <a:rPr lang="en-US" sz="1650" dirty="0">
                <a:solidFill>
                  <a:srgbClr val="000000"/>
                </a:solidFill>
                <a:latin typeface="Alice" pitchFamily="34" charset="0"/>
                <a:ea typeface="Alice" pitchFamily="34" charset="-122"/>
                <a:cs typeface="Alice" pitchFamily="34" charset="-120"/>
              </a:rPr>
              <a:t>🎯</a:t>
            </a:r>
            <a:r>
              <a:rPr lang="en-US" sz="1650" dirty="0">
                <a:solidFill>
                  <a:srgbClr val="2C2821"/>
                </a:solidFill>
                <a:latin typeface="Alice" pitchFamily="34" charset="0"/>
                <a:ea typeface="Alice" pitchFamily="34" charset="-122"/>
                <a:cs typeface="Alice" pitchFamily="34" charset="-120"/>
              </a:rPr>
              <a:t> Program Recommendation</a:t>
            </a:r>
            <a:endParaRPr lang="en-US" sz="1650" dirty="0"/>
          </a:p>
        </p:txBody>
      </p:sp>
      <p:sp>
        <p:nvSpPr>
          <p:cNvPr id="13" name="Text 9"/>
          <p:cNvSpPr/>
          <p:nvPr/>
        </p:nvSpPr>
        <p:spPr>
          <a:xfrm>
            <a:off x="10298668" y="4994553"/>
            <a:ext cx="3369350" cy="749022"/>
          </a:xfrm>
          <a:prstGeom prst="rect">
            <a:avLst/>
          </a:prstGeom>
          <a:noFill/>
          <a:ln/>
        </p:spPr>
        <p:txBody>
          <a:bodyPr wrap="squar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Rekomendasi program yang disesuaikan dengan level jabatan, industri, dan target bisnis organisasi.</a:t>
            </a:r>
            <a:endParaRPr lang="en-US" sz="1300" dirty="0"/>
          </a:p>
        </p:txBody>
      </p:sp>
      <p:sp>
        <p:nvSpPr>
          <p:cNvPr id="14" name="Shape 10"/>
          <p:cNvSpPr/>
          <p:nvPr/>
        </p:nvSpPr>
        <p:spPr>
          <a:xfrm>
            <a:off x="6280190" y="6055519"/>
            <a:ext cx="7556421" cy="936308"/>
          </a:xfrm>
          <a:prstGeom prst="roundRect">
            <a:avLst>
              <a:gd name="adj" fmla="val 2703"/>
            </a:avLst>
          </a:prstGeom>
          <a:solidFill>
            <a:srgbClr val="F0EDE6"/>
          </a:solidFill>
          <a:ln/>
        </p:spPr>
      </p:sp>
      <p:sp>
        <p:nvSpPr>
          <p:cNvPr id="15" name="Text 11"/>
          <p:cNvSpPr/>
          <p:nvPr/>
        </p:nvSpPr>
        <p:spPr>
          <a:xfrm>
            <a:off x="6448782" y="6224111"/>
            <a:ext cx="2131338" cy="263485"/>
          </a:xfrm>
          <a:prstGeom prst="rect">
            <a:avLst/>
          </a:prstGeom>
          <a:noFill/>
          <a:ln/>
        </p:spPr>
        <p:txBody>
          <a:bodyPr wrap="none" lIns="0" tIns="0" rIns="0" bIns="0" rtlCol="0" anchor="t"/>
          <a:lstStyle/>
          <a:p>
            <a:pPr marL="0" indent="0" algn="l">
              <a:lnSpc>
                <a:spcPts val="2050"/>
              </a:lnSpc>
              <a:buNone/>
            </a:pPr>
            <a:r>
              <a:rPr lang="en-US" sz="1650" dirty="0">
                <a:solidFill>
                  <a:srgbClr val="000000"/>
                </a:solidFill>
                <a:latin typeface="Alice" pitchFamily="34" charset="0"/>
                <a:ea typeface="Alice" pitchFamily="34" charset="-122"/>
                <a:cs typeface="Alice" pitchFamily="34" charset="-120"/>
              </a:rPr>
              <a:t>📅</a:t>
            </a:r>
            <a:r>
              <a:rPr lang="en-US" sz="1650" dirty="0">
                <a:solidFill>
                  <a:srgbClr val="2C2821"/>
                </a:solidFill>
                <a:latin typeface="Alice" pitchFamily="34" charset="0"/>
                <a:ea typeface="Alice" pitchFamily="34" charset="-122"/>
                <a:cs typeface="Alice" pitchFamily="34" charset="-120"/>
              </a:rPr>
              <a:t> Flexible Scheduling</a:t>
            </a:r>
            <a:endParaRPr lang="en-US" sz="1650" dirty="0"/>
          </a:p>
        </p:txBody>
      </p:sp>
      <p:sp>
        <p:nvSpPr>
          <p:cNvPr id="16" name="Text 12"/>
          <p:cNvSpPr/>
          <p:nvPr/>
        </p:nvSpPr>
        <p:spPr>
          <a:xfrm>
            <a:off x="6448782" y="6573560"/>
            <a:ext cx="7219236" cy="249674"/>
          </a:xfrm>
          <a:prstGeom prst="rect">
            <a:avLst/>
          </a:prstGeom>
          <a:noFill/>
          <a:ln/>
        </p:spPr>
        <p:txBody>
          <a:bodyPr wrap="non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Penjadwalan fleksibel mengikuti kalender HR dan kebutuhan operasional perusahaan Anda.</a:t>
            </a:r>
            <a:endParaRPr lang="en-US" sz="1300" dirty="0"/>
          </a:p>
        </p:txBody>
      </p:sp>
      <p:pic>
        <p:nvPicPr>
          <p:cNvPr id="17" name="Image 2" descr="preencoded.png"/>
          <p:cNvPicPr>
            <a:picLocks noChangeAspect="1"/>
          </p:cNvPicPr>
          <p:nvPr/>
        </p:nvPicPr>
        <p:blipFill>
          <a:blip r:embed="rId5"/>
          <a:stretch>
            <a:fillRect/>
          </a:stretch>
        </p:blipFill>
        <p:spPr>
          <a:xfrm>
            <a:off x="13609550" y="199668"/>
            <a:ext cx="717352" cy="69222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793790" y="1136094"/>
            <a:ext cx="992386" cy="234553"/>
          </a:xfrm>
          <a:prstGeom prst="roundRect">
            <a:avLst>
              <a:gd name="adj" fmla="val 7108"/>
            </a:avLst>
          </a:prstGeom>
          <a:solidFill>
            <a:srgbClr val="D7F4E4"/>
          </a:solidFill>
          <a:ln/>
        </p:spPr>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7133" y="1197769"/>
            <a:ext cx="111085" cy="111085"/>
          </a:xfrm>
          <a:prstGeom prst="rect">
            <a:avLst/>
          </a:prstGeom>
        </p:spPr>
      </p:pic>
      <p:sp>
        <p:nvSpPr>
          <p:cNvPr id="4" name="Text 1"/>
          <p:cNvSpPr/>
          <p:nvPr/>
        </p:nvSpPr>
        <p:spPr>
          <a:xfrm>
            <a:off x="1043702" y="1177766"/>
            <a:ext cx="659130" cy="151209"/>
          </a:xfrm>
          <a:prstGeom prst="rect">
            <a:avLst/>
          </a:prstGeom>
          <a:noFill/>
          <a:ln/>
        </p:spPr>
        <p:txBody>
          <a:bodyPr wrap="none" lIns="0" tIns="0" rIns="0" bIns="0" rtlCol="0" anchor="t"/>
          <a:lstStyle/>
          <a:p>
            <a:pPr marL="0" indent="0" algn="l">
              <a:lnSpc>
                <a:spcPts val="1150"/>
              </a:lnSpc>
              <a:buNone/>
            </a:pPr>
            <a:r>
              <a:rPr lang="en-US" sz="850" dirty="0">
                <a:solidFill>
                  <a:srgbClr val="2C2821"/>
                </a:solidFill>
                <a:latin typeface="Lora" pitchFamily="34" charset="0"/>
                <a:ea typeface="Lora" pitchFamily="34" charset="-122"/>
                <a:cs typeface="Lora" pitchFamily="34" charset="-120"/>
              </a:rPr>
              <a:t>KATEGORI A</a:t>
            </a:r>
            <a:endParaRPr lang="en-US" sz="850" dirty="0"/>
          </a:p>
        </p:txBody>
      </p:sp>
      <p:sp>
        <p:nvSpPr>
          <p:cNvPr id="5" name="Shape 2"/>
          <p:cNvSpPr/>
          <p:nvPr/>
        </p:nvSpPr>
        <p:spPr>
          <a:xfrm>
            <a:off x="1855589" y="1128474"/>
            <a:ext cx="2282309" cy="249793"/>
          </a:xfrm>
          <a:prstGeom prst="roundRect">
            <a:avLst>
              <a:gd name="adj" fmla="val 6674"/>
            </a:avLst>
          </a:prstGeom>
          <a:noFill/>
          <a:ln w="7620">
            <a:solidFill>
              <a:srgbClr val="1B5F39"/>
            </a:solidFill>
            <a:prstDash val="solid"/>
          </a:ln>
        </p:spPr>
      </p:sp>
      <p:sp>
        <p:nvSpPr>
          <p:cNvPr id="6" name="Text 3"/>
          <p:cNvSpPr/>
          <p:nvPr/>
        </p:nvSpPr>
        <p:spPr>
          <a:xfrm>
            <a:off x="1946553" y="1177766"/>
            <a:ext cx="2100382" cy="151209"/>
          </a:xfrm>
          <a:prstGeom prst="rect">
            <a:avLst/>
          </a:prstGeom>
          <a:noFill/>
          <a:ln/>
        </p:spPr>
        <p:txBody>
          <a:bodyPr wrap="none" lIns="0" tIns="0" rIns="0" bIns="0" rtlCol="0" anchor="t"/>
          <a:lstStyle/>
          <a:p>
            <a:pPr marL="0" indent="0" algn="l">
              <a:lnSpc>
                <a:spcPts val="1150"/>
              </a:lnSpc>
              <a:buNone/>
            </a:pPr>
            <a:r>
              <a:rPr lang="en-US" sz="850" dirty="0">
                <a:solidFill>
                  <a:srgbClr val="1B5F39"/>
                </a:solidFill>
                <a:latin typeface="Lora" pitchFamily="34" charset="0"/>
                <a:ea typeface="Lora" pitchFamily="34" charset="-122"/>
                <a:cs typeface="Lora" pitchFamily="34" charset="-120"/>
              </a:rPr>
              <a:t>LEADERSHIP &amp; PEOPLE DEVELOPMENT</a:t>
            </a:r>
            <a:endParaRPr lang="en-US" sz="850" dirty="0"/>
          </a:p>
        </p:txBody>
      </p:sp>
      <p:sp>
        <p:nvSpPr>
          <p:cNvPr id="7" name="Text 4"/>
          <p:cNvSpPr/>
          <p:nvPr/>
        </p:nvSpPr>
        <p:spPr>
          <a:xfrm>
            <a:off x="793790" y="1417082"/>
            <a:ext cx="6292572" cy="434102"/>
          </a:xfrm>
          <a:prstGeom prst="rect">
            <a:avLst/>
          </a:prstGeom>
          <a:noFill/>
          <a:ln/>
        </p:spPr>
        <p:txBody>
          <a:bodyPr wrap="none" lIns="0" tIns="0" rIns="0" bIns="0" rtlCol="0" anchor="t"/>
          <a:lstStyle/>
          <a:p>
            <a:pPr marL="0" indent="0" algn="l">
              <a:lnSpc>
                <a:spcPts val="3400"/>
              </a:lnSpc>
              <a:buNone/>
            </a:pPr>
            <a:r>
              <a:rPr lang="en-US" sz="2700" dirty="0">
                <a:solidFill>
                  <a:srgbClr val="233E32"/>
                </a:solidFill>
                <a:latin typeface="Alice" pitchFamily="34" charset="0"/>
                <a:ea typeface="Alice" pitchFamily="34" charset="-122"/>
                <a:cs typeface="Alice" pitchFamily="34" charset="-120"/>
              </a:rPr>
              <a:t>Program Pengembangan Kepemimpinan</a:t>
            </a:r>
            <a:endParaRPr lang="en-US" sz="2700" dirty="0"/>
          </a:p>
        </p:txBody>
      </p:sp>
      <p:sp>
        <p:nvSpPr>
          <p:cNvPr id="8" name="Text 5"/>
          <p:cNvSpPr/>
          <p:nvPr/>
        </p:nvSpPr>
        <p:spPr>
          <a:xfrm>
            <a:off x="793790" y="1997035"/>
            <a:ext cx="13042821" cy="377904"/>
          </a:xfrm>
          <a:prstGeom prst="rect">
            <a:avLst/>
          </a:prstGeom>
          <a:noFill/>
          <a:ln/>
        </p:spPr>
        <p:txBody>
          <a:bodyPr wrap="squar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Enam program terintegrasi yang membangun kepemimpinan dari dalam ke luar — dari memimpin diri sendiri hingga kepemimpinan strategis dan transformasional. Dirancang untuk semua level pemimpin di perbankan, BUMN, dan korporasi.</a:t>
            </a:r>
            <a:endParaRPr lang="en-US" sz="1050" dirty="0"/>
          </a:p>
        </p:txBody>
      </p:sp>
      <p:sp>
        <p:nvSpPr>
          <p:cNvPr id="9" name="Shape 6"/>
          <p:cNvSpPr/>
          <p:nvPr/>
        </p:nvSpPr>
        <p:spPr>
          <a:xfrm>
            <a:off x="7307580" y="2484239"/>
            <a:ext cx="15240" cy="4616768"/>
          </a:xfrm>
          <a:prstGeom prst="roundRect">
            <a:avLst>
              <a:gd name="adj" fmla="val 136744"/>
            </a:avLst>
          </a:prstGeom>
          <a:solidFill>
            <a:srgbClr val="D6D3CC"/>
          </a:solidFill>
          <a:ln/>
        </p:spPr>
      </p:sp>
      <p:sp>
        <p:nvSpPr>
          <p:cNvPr id="10" name="Shape 7"/>
          <p:cNvSpPr/>
          <p:nvPr/>
        </p:nvSpPr>
        <p:spPr>
          <a:xfrm>
            <a:off x="7052667" y="2632829"/>
            <a:ext cx="277773" cy="15240"/>
          </a:xfrm>
          <a:prstGeom prst="roundRect">
            <a:avLst>
              <a:gd name="adj" fmla="val 136744"/>
            </a:avLst>
          </a:prstGeom>
          <a:solidFill>
            <a:srgbClr val="D6D3CC"/>
          </a:solidFill>
          <a:ln/>
        </p:spPr>
      </p:sp>
      <p:sp>
        <p:nvSpPr>
          <p:cNvPr id="11" name="Shape 8"/>
          <p:cNvSpPr/>
          <p:nvPr/>
        </p:nvSpPr>
        <p:spPr>
          <a:xfrm>
            <a:off x="7263110" y="2588359"/>
            <a:ext cx="104180" cy="104180"/>
          </a:xfrm>
          <a:prstGeom prst="roundRect">
            <a:avLst>
              <a:gd name="adj" fmla="val 438856"/>
            </a:avLst>
          </a:prstGeom>
          <a:solidFill>
            <a:srgbClr val="1B5F39"/>
          </a:solidFill>
          <a:ln/>
        </p:spPr>
      </p:sp>
      <p:sp>
        <p:nvSpPr>
          <p:cNvPr id="12" name="Text 9"/>
          <p:cNvSpPr/>
          <p:nvPr/>
        </p:nvSpPr>
        <p:spPr>
          <a:xfrm>
            <a:off x="5022890" y="2531983"/>
            <a:ext cx="1736646" cy="224671"/>
          </a:xfrm>
          <a:prstGeom prst="rect">
            <a:avLst/>
          </a:prstGeom>
          <a:noFill/>
          <a:ln/>
        </p:spPr>
        <p:txBody>
          <a:bodyPr wrap="none" lIns="0" tIns="0" rIns="0" bIns="0" rtlCol="0" anchor="t"/>
          <a:lstStyle/>
          <a:p>
            <a:pPr marL="0" indent="0" algn="r">
              <a:lnSpc>
                <a:spcPts val="1700"/>
              </a:lnSpc>
              <a:buNone/>
            </a:pPr>
            <a:r>
              <a:rPr lang="en-US" sz="1350" dirty="0">
                <a:solidFill>
                  <a:srgbClr val="2C2821"/>
                </a:solidFill>
                <a:latin typeface="Alice" pitchFamily="34" charset="0"/>
                <a:ea typeface="Alice" pitchFamily="34" charset="-122"/>
                <a:cs typeface="Alice" pitchFamily="34" charset="-120"/>
              </a:rPr>
              <a:t>START 90</a:t>
            </a:r>
            <a:r>
              <a:rPr lang="en-US" sz="1350" dirty="0">
                <a:solidFill>
                  <a:srgbClr val="000000"/>
                </a:solidFill>
                <a:latin typeface="Alice" pitchFamily="34" charset="0"/>
                <a:ea typeface="Alice" pitchFamily="34" charset="-122"/>
                <a:cs typeface="Alice" pitchFamily="34" charset="-120"/>
              </a:rPr>
              <a:t>™</a:t>
            </a:r>
            <a:endParaRPr lang="en-US" sz="1350" dirty="0"/>
          </a:p>
        </p:txBody>
      </p:sp>
      <p:sp>
        <p:nvSpPr>
          <p:cNvPr id="13" name="Text 10"/>
          <p:cNvSpPr/>
          <p:nvPr/>
        </p:nvSpPr>
        <p:spPr>
          <a:xfrm>
            <a:off x="793790" y="2814995"/>
            <a:ext cx="5965746" cy="188952"/>
          </a:xfrm>
          <a:prstGeom prst="rect">
            <a:avLst/>
          </a:prstGeom>
          <a:noFill/>
          <a:ln/>
        </p:spPr>
        <p:txBody>
          <a:bodyPr wrap="none" lIns="0" tIns="0" rIns="0" bIns="0" rtlCol="0" anchor="t"/>
          <a:lstStyle/>
          <a:p>
            <a:pPr marL="0" indent="0" algn="r">
              <a:lnSpc>
                <a:spcPts val="1450"/>
              </a:lnSpc>
              <a:buNone/>
            </a:pPr>
            <a:r>
              <a:rPr lang="en-US" sz="1050" dirty="0">
                <a:solidFill>
                  <a:srgbClr val="2C2821"/>
                </a:solidFill>
                <a:latin typeface="Lora" pitchFamily="34" charset="0"/>
                <a:ea typeface="Lora" pitchFamily="34" charset="-122"/>
                <a:cs typeface="Lora" pitchFamily="34" charset="-120"/>
              </a:rPr>
              <a:t>Supervisor Baru &amp; Team Leader</a:t>
            </a:r>
            <a:endParaRPr lang="en-US" sz="1050" dirty="0"/>
          </a:p>
        </p:txBody>
      </p:sp>
      <p:sp>
        <p:nvSpPr>
          <p:cNvPr id="14" name="Shape 11"/>
          <p:cNvSpPr/>
          <p:nvPr/>
        </p:nvSpPr>
        <p:spPr>
          <a:xfrm>
            <a:off x="7299960" y="3382923"/>
            <a:ext cx="277773" cy="15240"/>
          </a:xfrm>
          <a:prstGeom prst="roundRect">
            <a:avLst>
              <a:gd name="adj" fmla="val 136744"/>
            </a:avLst>
          </a:prstGeom>
          <a:solidFill>
            <a:srgbClr val="D6D3CC"/>
          </a:solidFill>
          <a:ln/>
        </p:spPr>
      </p:sp>
      <p:sp>
        <p:nvSpPr>
          <p:cNvPr id="15" name="Shape 12"/>
          <p:cNvSpPr/>
          <p:nvPr/>
        </p:nvSpPr>
        <p:spPr>
          <a:xfrm>
            <a:off x="7263110" y="3338453"/>
            <a:ext cx="104180" cy="104180"/>
          </a:xfrm>
          <a:prstGeom prst="roundRect">
            <a:avLst>
              <a:gd name="adj" fmla="val 438856"/>
            </a:avLst>
          </a:prstGeom>
          <a:solidFill>
            <a:srgbClr val="1B5F39"/>
          </a:solidFill>
          <a:ln/>
        </p:spPr>
      </p:sp>
      <p:sp>
        <p:nvSpPr>
          <p:cNvPr id="16" name="Text 13"/>
          <p:cNvSpPr/>
          <p:nvPr/>
        </p:nvSpPr>
        <p:spPr>
          <a:xfrm>
            <a:off x="7870865" y="3282077"/>
            <a:ext cx="1883212" cy="217051"/>
          </a:xfrm>
          <a:prstGeom prst="rect">
            <a:avLst/>
          </a:prstGeom>
          <a:noFill/>
          <a:ln/>
        </p:spPr>
        <p:txBody>
          <a:bodyPr wrap="none" lIns="0" tIns="0" rIns="0" bIns="0" rtlCol="0" anchor="t"/>
          <a:lstStyle/>
          <a:p>
            <a:pPr marL="0" indent="0" algn="l">
              <a:lnSpc>
                <a:spcPts val="1700"/>
              </a:lnSpc>
              <a:buNone/>
            </a:pPr>
            <a:r>
              <a:rPr lang="en-US" sz="1350" dirty="0">
                <a:solidFill>
                  <a:srgbClr val="2C2821"/>
                </a:solidFill>
                <a:latin typeface="Alice" pitchFamily="34" charset="0"/>
                <a:ea typeface="Alice" pitchFamily="34" charset="-122"/>
                <a:cs typeface="Alice" pitchFamily="34" charset="-120"/>
              </a:rPr>
              <a:t>High Performance Team</a:t>
            </a:r>
            <a:endParaRPr lang="en-US" sz="1350" dirty="0"/>
          </a:p>
        </p:txBody>
      </p:sp>
      <p:sp>
        <p:nvSpPr>
          <p:cNvPr id="17" name="Text 14"/>
          <p:cNvSpPr/>
          <p:nvPr/>
        </p:nvSpPr>
        <p:spPr>
          <a:xfrm>
            <a:off x="7870865" y="3557468"/>
            <a:ext cx="5965746" cy="188952"/>
          </a:xfrm>
          <a:prstGeom prst="rect">
            <a:avLst/>
          </a:prstGeom>
          <a:noFill/>
          <a:ln/>
        </p:spPr>
        <p:txBody>
          <a:bodyPr wrap="non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Manager, AVP, VP</a:t>
            </a:r>
            <a:endParaRPr lang="en-US" sz="1050" dirty="0"/>
          </a:p>
        </p:txBody>
      </p:sp>
      <p:sp>
        <p:nvSpPr>
          <p:cNvPr id="18" name="Shape 15"/>
          <p:cNvSpPr/>
          <p:nvPr/>
        </p:nvSpPr>
        <p:spPr>
          <a:xfrm>
            <a:off x="7052667" y="4059674"/>
            <a:ext cx="277773" cy="15240"/>
          </a:xfrm>
          <a:prstGeom prst="roundRect">
            <a:avLst>
              <a:gd name="adj" fmla="val 136744"/>
            </a:avLst>
          </a:prstGeom>
          <a:solidFill>
            <a:srgbClr val="D6D3CC"/>
          </a:solidFill>
          <a:ln/>
        </p:spPr>
      </p:sp>
      <p:sp>
        <p:nvSpPr>
          <p:cNvPr id="19" name="Shape 16"/>
          <p:cNvSpPr/>
          <p:nvPr/>
        </p:nvSpPr>
        <p:spPr>
          <a:xfrm>
            <a:off x="7263110" y="4015204"/>
            <a:ext cx="104180" cy="104180"/>
          </a:xfrm>
          <a:prstGeom prst="roundRect">
            <a:avLst>
              <a:gd name="adj" fmla="val 438856"/>
            </a:avLst>
          </a:prstGeom>
          <a:solidFill>
            <a:srgbClr val="1B5F39"/>
          </a:solidFill>
          <a:ln/>
        </p:spPr>
      </p:sp>
      <p:sp>
        <p:nvSpPr>
          <p:cNvPr id="20" name="Text 17"/>
          <p:cNvSpPr/>
          <p:nvPr/>
        </p:nvSpPr>
        <p:spPr>
          <a:xfrm>
            <a:off x="4987052" y="3958828"/>
            <a:ext cx="1772483" cy="217051"/>
          </a:xfrm>
          <a:prstGeom prst="rect">
            <a:avLst/>
          </a:prstGeom>
          <a:noFill/>
          <a:ln/>
        </p:spPr>
        <p:txBody>
          <a:bodyPr wrap="none" lIns="0" tIns="0" rIns="0" bIns="0" rtlCol="0" anchor="t"/>
          <a:lstStyle/>
          <a:p>
            <a:pPr marL="0" indent="0" algn="r">
              <a:lnSpc>
                <a:spcPts val="1700"/>
              </a:lnSpc>
              <a:buNone/>
            </a:pPr>
            <a:r>
              <a:rPr lang="en-US" sz="1350" dirty="0">
                <a:solidFill>
                  <a:srgbClr val="2C2821"/>
                </a:solidFill>
                <a:latin typeface="Alice" pitchFamily="34" charset="0"/>
                <a:ea typeface="Alice" pitchFamily="34" charset="-122"/>
                <a:cs typeface="Alice" pitchFamily="34" charset="-120"/>
              </a:rPr>
              <a:t>Seri Leadership Efektif</a:t>
            </a:r>
            <a:endParaRPr lang="en-US" sz="1350" dirty="0"/>
          </a:p>
        </p:txBody>
      </p:sp>
      <p:sp>
        <p:nvSpPr>
          <p:cNvPr id="21" name="Text 18"/>
          <p:cNvSpPr/>
          <p:nvPr/>
        </p:nvSpPr>
        <p:spPr>
          <a:xfrm>
            <a:off x="793790" y="4234220"/>
            <a:ext cx="5965746" cy="188952"/>
          </a:xfrm>
          <a:prstGeom prst="rect">
            <a:avLst/>
          </a:prstGeom>
          <a:noFill/>
          <a:ln/>
        </p:spPr>
        <p:txBody>
          <a:bodyPr wrap="none" lIns="0" tIns="0" rIns="0" bIns="0" rtlCol="0" anchor="t"/>
          <a:lstStyle/>
          <a:p>
            <a:pPr marL="0" indent="0" algn="r">
              <a:lnSpc>
                <a:spcPts val="1450"/>
              </a:lnSpc>
              <a:buNone/>
            </a:pPr>
            <a:r>
              <a:rPr lang="en-US" sz="1050" dirty="0">
                <a:solidFill>
                  <a:srgbClr val="2C2821"/>
                </a:solidFill>
                <a:latin typeface="Lora" pitchFamily="34" charset="0"/>
                <a:ea typeface="Lora" pitchFamily="34" charset="-122"/>
                <a:cs typeface="Lora" pitchFamily="34" charset="-120"/>
              </a:rPr>
              <a:t>Semua Level Profesional</a:t>
            </a:r>
            <a:endParaRPr lang="en-US" sz="1050" dirty="0"/>
          </a:p>
        </p:txBody>
      </p:sp>
      <p:sp>
        <p:nvSpPr>
          <p:cNvPr id="22" name="Shape 19"/>
          <p:cNvSpPr/>
          <p:nvPr/>
        </p:nvSpPr>
        <p:spPr>
          <a:xfrm>
            <a:off x="7299960" y="4736544"/>
            <a:ext cx="277773" cy="15240"/>
          </a:xfrm>
          <a:prstGeom prst="roundRect">
            <a:avLst>
              <a:gd name="adj" fmla="val 136744"/>
            </a:avLst>
          </a:prstGeom>
          <a:solidFill>
            <a:srgbClr val="D6D3CC"/>
          </a:solidFill>
          <a:ln/>
        </p:spPr>
      </p:sp>
      <p:sp>
        <p:nvSpPr>
          <p:cNvPr id="23" name="Shape 20"/>
          <p:cNvSpPr/>
          <p:nvPr/>
        </p:nvSpPr>
        <p:spPr>
          <a:xfrm>
            <a:off x="7263110" y="4692075"/>
            <a:ext cx="104180" cy="104180"/>
          </a:xfrm>
          <a:prstGeom prst="roundRect">
            <a:avLst>
              <a:gd name="adj" fmla="val 438856"/>
            </a:avLst>
          </a:prstGeom>
          <a:solidFill>
            <a:srgbClr val="1B5F39"/>
          </a:solidFill>
          <a:ln/>
        </p:spPr>
      </p:sp>
      <p:sp>
        <p:nvSpPr>
          <p:cNvPr id="24" name="Text 21"/>
          <p:cNvSpPr/>
          <p:nvPr/>
        </p:nvSpPr>
        <p:spPr>
          <a:xfrm>
            <a:off x="7870865" y="4635698"/>
            <a:ext cx="1769269" cy="217051"/>
          </a:xfrm>
          <a:prstGeom prst="rect">
            <a:avLst/>
          </a:prstGeom>
          <a:noFill/>
          <a:ln/>
        </p:spPr>
        <p:txBody>
          <a:bodyPr wrap="none" lIns="0" tIns="0" rIns="0" bIns="0" rtlCol="0" anchor="t"/>
          <a:lstStyle/>
          <a:p>
            <a:pPr marL="0" indent="0" algn="l">
              <a:lnSpc>
                <a:spcPts val="1700"/>
              </a:lnSpc>
              <a:buNone/>
            </a:pPr>
            <a:r>
              <a:rPr lang="en-US" sz="1350" dirty="0">
                <a:solidFill>
                  <a:srgbClr val="2C2821"/>
                </a:solidFill>
                <a:latin typeface="Alice" pitchFamily="34" charset="0"/>
                <a:ea typeface="Alice" pitchFamily="34" charset="-122"/>
                <a:cs typeface="Alice" pitchFamily="34" charset="-120"/>
              </a:rPr>
              <a:t>Coaching &amp; Mentoring</a:t>
            </a:r>
            <a:endParaRPr lang="en-US" sz="1350" dirty="0"/>
          </a:p>
        </p:txBody>
      </p:sp>
      <p:sp>
        <p:nvSpPr>
          <p:cNvPr id="25" name="Text 22"/>
          <p:cNvSpPr/>
          <p:nvPr/>
        </p:nvSpPr>
        <p:spPr>
          <a:xfrm>
            <a:off x="7870865" y="4911090"/>
            <a:ext cx="5965746" cy="188952"/>
          </a:xfrm>
          <a:prstGeom prst="rect">
            <a:avLst/>
          </a:prstGeom>
          <a:noFill/>
          <a:ln/>
        </p:spPr>
        <p:txBody>
          <a:bodyPr wrap="non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Supervisor &amp; Manager</a:t>
            </a:r>
            <a:endParaRPr lang="en-US" sz="1050" dirty="0"/>
          </a:p>
        </p:txBody>
      </p:sp>
      <p:sp>
        <p:nvSpPr>
          <p:cNvPr id="26" name="Shape 23"/>
          <p:cNvSpPr/>
          <p:nvPr/>
        </p:nvSpPr>
        <p:spPr>
          <a:xfrm>
            <a:off x="7052667" y="5413415"/>
            <a:ext cx="277773" cy="15240"/>
          </a:xfrm>
          <a:prstGeom prst="roundRect">
            <a:avLst>
              <a:gd name="adj" fmla="val 136744"/>
            </a:avLst>
          </a:prstGeom>
          <a:solidFill>
            <a:srgbClr val="D6D3CC"/>
          </a:solidFill>
          <a:ln/>
        </p:spPr>
      </p:sp>
      <p:sp>
        <p:nvSpPr>
          <p:cNvPr id="27" name="Shape 24"/>
          <p:cNvSpPr/>
          <p:nvPr/>
        </p:nvSpPr>
        <p:spPr>
          <a:xfrm>
            <a:off x="7263110" y="5368945"/>
            <a:ext cx="104180" cy="104180"/>
          </a:xfrm>
          <a:prstGeom prst="roundRect">
            <a:avLst>
              <a:gd name="adj" fmla="val 438856"/>
            </a:avLst>
          </a:prstGeom>
          <a:solidFill>
            <a:srgbClr val="1B5F39"/>
          </a:solidFill>
          <a:ln/>
        </p:spPr>
      </p:sp>
      <p:sp>
        <p:nvSpPr>
          <p:cNvPr id="28" name="Text 25"/>
          <p:cNvSpPr/>
          <p:nvPr/>
        </p:nvSpPr>
        <p:spPr>
          <a:xfrm>
            <a:off x="5022890" y="5312569"/>
            <a:ext cx="1736646" cy="217051"/>
          </a:xfrm>
          <a:prstGeom prst="rect">
            <a:avLst/>
          </a:prstGeom>
          <a:noFill/>
          <a:ln/>
        </p:spPr>
        <p:txBody>
          <a:bodyPr wrap="none" lIns="0" tIns="0" rIns="0" bIns="0" rtlCol="0" anchor="t"/>
          <a:lstStyle/>
          <a:p>
            <a:pPr marL="0" indent="0" algn="r">
              <a:lnSpc>
                <a:spcPts val="1700"/>
              </a:lnSpc>
              <a:buNone/>
            </a:pPr>
            <a:r>
              <a:rPr lang="en-US" sz="1350" dirty="0">
                <a:solidFill>
                  <a:srgbClr val="2C2821"/>
                </a:solidFill>
                <a:latin typeface="Alice" pitchFamily="34" charset="0"/>
                <a:ea typeface="Alice" pitchFamily="34" charset="-122"/>
                <a:cs typeface="Alice" pitchFamily="34" charset="-120"/>
              </a:rPr>
              <a:t>Strategy Execution</a:t>
            </a:r>
            <a:endParaRPr lang="en-US" sz="1350" dirty="0"/>
          </a:p>
        </p:txBody>
      </p:sp>
      <p:sp>
        <p:nvSpPr>
          <p:cNvPr id="29" name="Text 26"/>
          <p:cNvSpPr/>
          <p:nvPr/>
        </p:nvSpPr>
        <p:spPr>
          <a:xfrm>
            <a:off x="793790" y="5587960"/>
            <a:ext cx="5965746" cy="188952"/>
          </a:xfrm>
          <a:prstGeom prst="rect">
            <a:avLst/>
          </a:prstGeom>
          <a:noFill/>
          <a:ln/>
        </p:spPr>
        <p:txBody>
          <a:bodyPr wrap="none" lIns="0" tIns="0" rIns="0" bIns="0" rtlCol="0" anchor="t"/>
          <a:lstStyle/>
          <a:p>
            <a:pPr marL="0" indent="0" algn="r">
              <a:lnSpc>
                <a:spcPts val="1450"/>
              </a:lnSpc>
              <a:buNone/>
            </a:pPr>
            <a:r>
              <a:rPr lang="en-US" sz="1050" dirty="0">
                <a:solidFill>
                  <a:srgbClr val="2C2821"/>
                </a:solidFill>
                <a:latin typeface="Lora" pitchFamily="34" charset="0"/>
                <a:ea typeface="Lora" pitchFamily="34" charset="-122"/>
                <a:cs typeface="Lora" pitchFamily="34" charset="-120"/>
              </a:rPr>
              <a:t>Middle Manager</a:t>
            </a:r>
            <a:endParaRPr lang="en-US" sz="1050" dirty="0"/>
          </a:p>
        </p:txBody>
      </p:sp>
      <p:sp>
        <p:nvSpPr>
          <p:cNvPr id="30" name="Shape 27"/>
          <p:cNvSpPr/>
          <p:nvPr/>
        </p:nvSpPr>
        <p:spPr>
          <a:xfrm>
            <a:off x="7299960" y="6090285"/>
            <a:ext cx="277773" cy="15240"/>
          </a:xfrm>
          <a:prstGeom prst="roundRect">
            <a:avLst>
              <a:gd name="adj" fmla="val 136744"/>
            </a:avLst>
          </a:prstGeom>
          <a:solidFill>
            <a:srgbClr val="D6D3CC"/>
          </a:solidFill>
          <a:ln/>
        </p:spPr>
      </p:sp>
      <p:sp>
        <p:nvSpPr>
          <p:cNvPr id="31" name="Shape 28"/>
          <p:cNvSpPr/>
          <p:nvPr/>
        </p:nvSpPr>
        <p:spPr>
          <a:xfrm>
            <a:off x="7263110" y="6045815"/>
            <a:ext cx="104180" cy="104180"/>
          </a:xfrm>
          <a:prstGeom prst="roundRect">
            <a:avLst>
              <a:gd name="adj" fmla="val 438856"/>
            </a:avLst>
          </a:prstGeom>
          <a:solidFill>
            <a:srgbClr val="1B5F39"/>
          </a:solidFill>
          <a:ln/>
        </p:spPr>
      </p:sp>
      <p:sp>
        <p:nvSpPr>
          <p:cNvPr id="32" name="Text 29"/>
          <p:cNvSpPr/>
          <p:nvPr/>
        </p:nvSpPr>
        <p:spPr>
          <a:xfrm>
            <a:off x="7870865" y="5989439"/>
            <a:ext cx="1841302" cy="217051"/>
          </a:xfrm>
          <a:prstGeom prst="rect">
            <a:avLst/>
          </a:prstGeom>
          <a:noFill/>
          <a:ln/>
        </p:spPr>
        <p:txBody>
          <a:bodyPr wrap="none" lIns="0" tIns="0" rIns="0" bIns="0" rtlCol="0" anchor="t"/>
          <a:lstStyle/>
          <a:p>
            <a:pPr marL="0" indent="0" algn="l">
              <a:lnSpc>
                <a:spcPts val="1700"/>
              </a:lnSpc>
              <a:buNone/>
            </a:pPr>
            <a:r>
              <a:rPr lang="en-US" sz="1350" dirty="0">
                <a:solidFill>
                  <a:srgbClr val="2C2821"/>
                </a:solidFill>
                <a:latin typeface="Alice" pitchFamily="34" charset="0"/>
                <a:ea typeface="Alice" pitchFamily="34" charset="-122"/>
                <a:cs typeface="Alice" pitchFamily="34" charset="-120"/>
              </a:rPr>
              <a:t>From Campus to Career</a:t>
            </a:r>
            <a:endParaRPr lang="en-US" sz="1350" dirty="0"/>
          </a:p>
        </p:txBody>
      </p:sp>
      <p:sp>
        <p:nvSpPr>
          <p:cNvPr id="33" name="Text 30"/>
          <p:cNvSpPr/>
          <p:nvPr/>
        </p:nvSpPr>
        <p:spPr>
          <a:xfrm>
            <a:off x="7870865" y="6264831"/>
            <a:ext cx="5965746" cy="188952"/>
          </a:xfrm>
          <a:prstGeom prst="rect">
            <a:avLst/>
          </a:prstGeom>
          <a:noFill/>
          <a:ln/>
        </p:spPr>
        <p:txBody>
          <a:bodyPr wrap="non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Fresh Graduate &amp; Mahasiswa</a:t>
            </a:r>
            <a:endParaRPr lang="en-US" sz="1050" dirty="0"/>
          </a:p>
        </p:txBody>
      </p:sp>
      <p:pic>
        <p:nvPicPr>
          <p:cNvPr id="34" name="Image 1" descr="preencoded.png"/>
          <p:cNvPicPr>
            <a:picLocks noChangeAspect="1"/>
          </p:cNvPicPr>
          <p:nvPr/>
        </p:nvPicPr>
        <p:blipFill>
          <a:blip r:embed="rId4"/>
          <a:stretch>
            <a:fillRect/>
          </a:stretch>
        </p:blipFill>
        <p:spPr>
          <a:xfrm>
            <a:off x="198358" y="199668"/>
            <a:ext cx="717352" cy="69222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280190" y="1373505"/>
            <a:ext cx="1413391" cy="300990"/>
          </a:xfrm>
          <a:prstGeom prst="roundRect">
            <a:avLst>
              <a:gd name="adj" fmla="val 6726"/>
            </a:avLst>
          </a:prstGeom>
          <a:solidFill>
            <a:srgbClr val="D7F4E4"/>
          </a:solidFill>
          <a:ln/>
        </p:spPr>
      </p:sp>
      <p:sp>
        <p:nvSpPr>
          <p:cNvPr id="4" name="Text 1"/>
          <p:cNvSpPr/>
          <p:nvPr/>
        </p:nvSpPr>
        <p:spPr>
          <a:xfrm>
            <a:off x="6381393" y="1424107"/>
            <a:ext cx="1210985" cy="199787"/>
          </a:xfrm>
          <a:prstGeom prst="rect">
            <a:avLst/>
          </a:prstGeom>
          <a:noFill/>
          <a:ln/>
        </p:spPr>
        <p:txBody>
          <a:bodyPr wrap="none" lIns="0" tIns="0" rIns="0" bIns="0" rtlCol="0" anchor="t"/>
          <a:lstStyle/>
          <a:p>
            <a:pPr marL="0" indent="0" algn="l">
              <a:lnSpc>
                <a:spcPts val="1550"/>
              </a:lnSpc>
              <a:buNone/>
            </a:pPr>
            <a:r>
              <a:rPr lang="en-US" sz="1050" dirty="0">
                <a:solidFill>
                  <a:srgbClr val="2C2821"/>
                </a:solidFill>
                <a:latin typeface="Lora" pitchFamily="34" charset="0"/>
                <a:ea typeface="Lora" pitchFamily="34" charset="-122"/>
                <a:cs typeface="Lora" pitchFamily="34" charset="-120"/>
              </a:rPr>
              <a:t>LPK-DKN-LEAD-01</a:t>
            </a:r>
            <a:endParaRPr lang="en-US" sz="1050" dirty="0"/>
          </a:p>
        </p:txBody>
      </p:sp>
      <p:sp>
        <p:nvSpPr>
          <p:cNvPr id="5" name="Shape 2"/>
          <p:cNvSpPr/>
          <p:nvPr/>
        </p:nvSpPr>
        <p:spPr>
          <a:xfrm>
            <a:off x="7777877" y="1365885"/>
            <a:ext cx="1377553" cy="316230"/>
          </a:xfrm>
          <a:prstGeom prst="roundRect">
            <a:avLst>
              <a:gd name="adj" fmla="val 6402"/>
            </a:avLst>
          </a:prstGeom>
          <a:noFill/>
          <a:ln w="7620">
            <a:solidFill>
              <a:srgbClr val="1B5F39"/>
            </a:solidFill>
            <a:prstDash val="solid"/>
          </a:ln>
        </p:spPr>
      </p:sp>
      <p:sp>
        <p:nvSpPr>
          <p:cNvPr id="6" name="Text 3"/>
          <p:cNvSpPr/>
          <p:nvPr/>
        </p:nvSpPr>
        <p:spPr>
          <a:xfrm>
            <a:off x="7886700" y="1424107"/>
            <a:ext cx="1159907" cy="199787"/>
          </a:xfrm>
          <a:prstGeom prst="rect">
            <a:avLst/>
          </a:prstGeom>
          <a:noFill/>
          <a:ln/>
        </p:spPr>
        <p:txBody>
          <a:bodyPr wrap="none" lIns="0" tIns="0" rIns="0" bIns="0" rtlCol="0" anchor="t"/>
          <a:lstStyle/>
          <a:p>
            <a:pPr marL="0" indent="0" algn="l">
              <a:lnSpc>
                <a:spcPts val="1550"/>
              </a:lnSpc>
              <a:buNone/>
            </a:pPr>
            <a:r>
              <a:rPr lang="en-US" sz="1050" dirty="0">
                <a:solidFill>
                  <a:srgbClr val="1B5F39"/>
                </a:solidFill>
                <a:latin typeface="Lora" pitchFamily="34" charset="0"/>
                <a:ea typeface="Lora" pitchFamily="34" charset="-122"/>
                <a:cs typeface="Lora" pitchFamily="34" charset="-120"/>
              </a:rPr>
              <a:t>90 MENIT • 6 SESI</a:t>
            </a:r>
            <a:endParaRPr lang="en-US" sz="1050" dirty="0"/>
          </a:p>
        </p:txBody>
      </p:sp>
      <p:sp>
        <p:nvSpPr>
          <p:cNvPr id="7" name="Text 4"/>
          <p:cNvSpPr/>
          <p:nvPr/>
        </p:nvSpPr>
        <p:spPr>
          <a:xfrm>
            <a:off x="6280190" y="1739384"/>
            <a:ext cx="7556421" cy="1054179"/>
          </a:xfrm>
          <a:prstGeom prst="rect">
            <a:avLst/>
          </a:prstGeom>
          <a:noFill/>
          <a:ln/>
        </p:spPr>
        <p:txBody>
          <a:bodyPr wrap="square" lIns="0" tIns="0" rIns="0" bIns="0" rtlCol="0" anchor="t"/>
          <a:lstStyle/>
          <a:p>
            <a:pPr marL="0" indent="0" algn="l">
              <a:lnSpc>
                <a:spcPts val="4150"/>
              </a:lnSpc>
              <a:buNone/>
            </a:pPr>
            <a:r>
              <a:rPr lang="en-US" sz="3300" dirty="0">
                <a:solidFill>
                  <a:srgbClr val="233E32"/>
                </a:solidFill>
                <a:latin typeface="Alice" pitchFamily="34" charset="0"/>
                <a:ea typeface="Alice" pitchFamily="34" charset="-122"/>
                <a:cs typeface="Alice" pitchFamily="34" charset="-120"/>
              </a:rPr>
              <a:t>START 90</a:t>
            </a:r>
            <a:r>
              <a:rPr lang="en-US" sz="3300" dirty="0">
                <a:solidFill>
                  <a:srgbClr val="000000"/>
                </a:solidFill>
                <a:latin typeface="Alice" pitchFamily="34" charset="0"/>
                <a:ea typeface="Alice" pitchFamily="34" charset="-122"/>
                <a:cs typeface="Alice" pitchFamily="34" charset="-120"/>
              </a:rPr>
              <a:t>™</a:t>
            </a:r>
            <a:r>
              <a:rPr lang="en-US" sz="3300" dirty="0">
                <a:solidFill>
                  <a:srgbClr val="233E32"/>
                </a:solidFill>
                <a:latin typeface="Alice" pitchFamily="34" charset="0"/>
                <a:ea typeface="Alice" pitchFamily="34" charset="-122"/>
                <a:cs typeface="Alice" pitchFamily="34" charset="-120"/>
              </a:rPr>
              <a:t>: Cara Supervisor Baru Tidak Gagal di 90 Hari Pertama</a:t>
            </a:r>
            <a:endParaRPr lang="en-US" sz="3300" dirty="0"/>
          </a:p>
        </p:txBody>
      </p:sp>
      <p:sp>
        <p:nvSpPr>
          <p:cNvPr id="8" name="Text 5"/>
          <p:cNvSpPr/>
          <p:nvPr/>
        </p:nvSpPr>
        <p:spPr>
          <a:xfrm>
            <a:off x="6280190" y="3137535"/>
            <a:ext cx="3970853" cy="1747718"/>
          </a:xfrm>
          <a:prstGeom prst="rect">
            <a:avLst/>
          </a:prstGeom>
          <a:noFill/>
          <a:ln/>
        </p:spPr>
        <p:txBody>
          <a:bodyPr wrap="square" lIns="0" tIns="0" rIns="0" bIns="0" rtlCol="0" anchor="t"/>
          <a:lstStyle/>
          <a:p>
            <a:pPr marL="0" indent="0" algn="l">
              <a:lnSpc>
                <a:spcPts val="1950"/>
              </a:lnSpc>
              <a:buNone/>
            </a:pPr>
            <a:r>
              <a:rPr lang="en-US" sz="1300" b="1" dirty="0">
                <a:solidFill>
                  <a:srgbClr val="2C2821"/>
                </a:solidFill>
                <a:latin typeface="Lora" pitchFamily="34" charset="0"/>
                <a:ea typeface="Lora" pitchFamily="34" charset="-122"/>
                <a:cs typeface="Lora" pitchFamily="34" charset="-120"/>
              </a:rPr>
              <a:t>40–60% pemimpin baru gagal</a:t>
            </a:r>
            <a:r>
              <a:rPr lang="en-US" sz="1300" dirty="0">
                <a:solidFill>
                  <a:srgbClr val="2C2821"/>
                </a:solidFill>
                <a:latin typeface="Lora" pitchFamily="34" charset="0"/>
                <a:ea typeface="Lora" pitchFamily="34" charset="-122"/>
                <a:cs typeface="Lora" pitchFamily="34" charset="-120"/>
              </a:rPr>
              <a:t> — bukan karena ketidakmampuan teknis, melainkan karena gagal melakukan transisi peran. START 90</a:t>
            </a:r>
            <a:r>
              <a:rPr lang="en-US" sz="1300" dirty="0">
                <a:solidFill>
                  <a:srgbClr val="000000"/>
                </a:solidFill>
                <a:latin typeface="Lora" pitchFamily="34" charset="0"/>
                <a:ea typeface="Lora" pitchFamily="34" charset="-122"/>
                <a:cs typeface="Lora" pitchFamily="34" charset="-120"/>
              </a:rPr>
              <a:t>™</a:t>
            </a:r>
            <a:r>
              <a:rPr lang="en-US" sz="1300" dirty="0">
                <a:solidFill>
                  <a:srgbClr val="2C2821"/>
                </a:solidFill>
                <a:latin typeface="Lora" pitchFamily="34" charset="0"/>
                <a:ea typeface="Lora" pitchFamily="34" charset="-122"/>
                <a:cs typeface="Lora" pitchFamily="34" charset="-120"/>
              </a:rPr>
              <a:t> memberikan supervisor baru sebuah framework yang telah terbukti untuk membangun kredibilitas, menghindari 5 jebakan fatal, dan memimpin dengan percaya diri sejak hari pertama.</a:t>
            </a:r>
            <a:endParaRPr lang="en-US" sz="1300" dirty="0"/>
          </a:p>
        </p:txBody>
      </p:sp>
      <p:sp>
        <p:nvSpPr>
          <p:cNvPr id="9" name="Text 6"/>
          <p:cNvSpPr/>
          <p:nvPr/>
        </p:nvSpPr>
        <p:spPr>
          <a:xfrm>
            <a:off x="6280190" y="5028605"/>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233E32"/>
                </a:solidFill>
                <a:latin typeface="Alice" pitchFamily="34" charset="0"/>
                <a:ea typeface="Alice" pitchFamily="34" charset="-122"/>
                <a:cs typeface="Alice" pitchFamily="34" charset="-120"/>
              </a:rPr>
              <a:t>Target Peserta</a:t>
            </a:r>
            <a:endParaRPr lang="en-US" sz="1650" dirty="0"/>
          </a:p>
        </p:txBody>
      </p:sp>
      <p:sp>
        <p:nvSpPr>
          <p:cNvPr id="10" name="Text 7"/>
          <p:cNvSpPr/>
          <p:nvPr/>
        </p:nvSpPr>
        <p:spPr>
          <a:xfrm>
            <a:off x="6280190" y="5435441"/>
            <a:ext cx="3970853" cy="499348"/>
          </a:xfrm>
          <a:prstGeom prst="rect">
            <a:avLst/>
          </a:prstGeom>
          <a:noFill/>
          <a:ln/>
        </p:spPr>
        <p:txBody>
          <a:bodyPr wrap="squar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Supervisor Baru, Team Leader, Middle Manager — Perbankan, BUMN, Multinasional</a:t>
            </a:r>
            <a:endParaRPr lang="en-US" sz="1300" dirty="0"/>
          </a:p>
        </p:txBody>
      </p:sp>
      <p:sp>
        <p:nvSpPr>
          <p:cNvPr id="11" name="Text 8"/>
          <p:cNvSpPr/>
          <p:nvPr/>
        </p:nvSpPr>
        <p:spPr>
          <a:xfrm>
            <a:off x="6280190" y="6078141"/>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233E32"/>
                </a:solidFill>
                <a:latin typeface="Alice" pitchFamily="34" charset="0"/>
                <a:ea typeface="Alice" pitchFamily="34" charset="-122"/>
                <a:cs typeface="Alice" pitchFamily="34" charset="-120"/>
              </a:rPr>
              <a:t>Format</a:t>
            </a:r>
            <a:endParaRPr lang="en-US" sz="1650" dirty="0"/>
          </a:p>
        </p:txBody>
      </p:sp>
      <p:sp>
        <p:nvSpPr>
          <p:cNvPr id="12" name="Text 9"/>
          <p:cNvSpPr/>
          <p:nvPr/>
        </p:nvSpPr>
        <p:spPr>
          <a:xfrm>
            <a:off x="6280190" y="6484977"/>
            <a:ext cx="3970853" cy="249674"/>
          </a:xfrm>
          <a:prstGeom prst="rect">
            <a:avLst/>
          </a:prstGeom>
          <a:noFill/>
          <a:ln/>
        </p:spPr>
        <p:txBody>
          <a:bodyPr wrap="non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90 Menit Webinar / In-Class │ 6 Sesi Interaktif</a:t>
            </a:r>
            <a:endParaRPr lang="en-US" sz="1300" dirty="0"/>
          </a:p>
        </p:txBody>
      </p:sp>
      <p:sp>
        <p:nvSpPr>
          <p:cNvPr id="13" name="Shape 10"/>
          <p:cNvSpPr/>
          <p:nvPr/>
        </p:nvSpPr>
        <p:spPr>
          <a:xfrm>
            <a:off x="10548699" y="3008590"/>
            <a:ext cx="3416856" cy="3855006"/>
          </a:xfrm>
          <a:prstGeom prst="roundRect">
            <a:avLst>
              <a:gd name="adj" fmla="val 741"/>
            </a:avLst>
          </a:prstGeom>
          <a:solidFill>
            <a:srgbClr val="1B5F39"/>
          </a:solidFill>
          <a:ln/>
        </p:spPr>
      </p:sp>
      <p:sp>
        <p:nvSpPr>
          <p:cNvPr id="14" name="Text 11"/>
          <p:cNvSpPr/>
          <p:nvPr/>
        </p:nvSpPr>
        <p:spPr>
          <a:xfrm>
            <a:off x="10717292" y="3151942"/>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FFFFFF"/>
                </a:solidFill>
                <a:latin typeface="Alice" pitchFamily="34" charset="0"/>
                <a:ea typeface="Alice" pitchFamily="34" charset="-122"/>
                <a:cs typeface="Alice" pitchFamily="34" charset="-120"/>
              </a:rPr>
              <a:t>Key Outcomes</a:t>
            </a:r>
            <a:endParaRPr lang="en-US" sz="1650" dirty="0"/>
          </a:p>
        </p:txBody>
      </p:sp>
      <p:sp>
        <p:nvSpPr>
          <p:cNvPr id="15" name="Text 12"/>
          <p:cNvSpPr/>
          <p:nvPr/>
        </p:nvSpPr>
        <p:spPr>
          <a:xfrm>
            <a:off x="10717292" y="3558778"/>
            <a:ext cx="3079671" cy="2147768"/>
          </a:xfrm>
          <a:prstGeom prst="rect">
            <a:avLst/>
          </a:prstGeom>
          <a:noFill/>
          <a:ln/>
        </p:spPr>
        <p:txBody>
          <a:bodyPr wrap="square" lIns="0" tIns="0" rIns="0" bIns="0" rtlCol="0" anchor="t"/>
          <a:lstStyle/>
          <a:p>
            <a:pPr marL="342900" indent="-342900" algn="l">
              <a:lnSpc>
                <a:spcPts val="1950"/>
              </a:lnSpc>
              <a:buSzPct val="100000"/>
              <a:buChar char="•"/>
            </a:pPr>
            <a:r>
              <a:rPr lang="en-US" sz="1300" dirty="0">
                <a:solidFill>
                  <a:srgbClr val="FFFFFF"/>
                </a:solidFill>
                <a:latin typeface="Lora" pitchFamily="34" charset="0"/>
                <a:ea typeface="Lora" pitchFamily="34" charset="-122"/>
                <a:cs typeface="Lora" pitchFamily="34" charset="-120"/>
              </a:rPr>
              <a:t>Kuasai role shift dari top performer ke pemimpin tim efektif</a:t>
            </a:r>
            <a:endParaRPr lang="en-US" sz="1300" dirty="0"/>
          </a:p>
          <a:p>
            <a:pPr marL="342900" indent="-342900" algn="l">
              <a:lnSpc>
                <a:spcPts val="1950"/>
              </a:lnSpc>
              <a:buSzPct val="100000"/>
              <a:buChar char="•"/>
            </a:pPr>
            <a:r>
              <a:rPr lang="en-US" sz="1300" dirty="0">
                <a:solidFill>
                  <a:srgbClr val="FFFFFF"/>
                </a:solidFill>
                <a:latin typeface="Lora" pitchFamily="34" charset="0"/>
                <a:ea typeface="Lora" pitchFamily="34" charset="-122"/>
                <a:cs typeface="Lora" pitchFamily="34" charset="-120"/>
              </a:rPr>
              <a:t>Navigasi 5 jebakan utama supervisor baru</a:t>
            </a:r>
            <a:endParaRPr lang="en-US" sz="1300" dirty="0"/>
          </a:p>
          <a:p>
            <a:pPr marL="342900" indent="-342900" algn="l">
              <a:lnSpc>
                <a:spcPts val="1950"/>
              </a:lnSpc>
              <a:buSzPct val="100000"/>
              <a:buChar char="•"/>
            </a:pPr>
            <a:r>
              <a:rPr lang="en-US" sz="1300" dirty="0">
                <a:solidFill>
                  <a:srgbClr val="FFFFFF"/>
                </a:solidFill>
                <a:latin typeface="Lora" pitchFamily="34" charset="0"/>
                <a:ea typeface="Lora" pitchFamily="34" charset="-122"/>
                <a:cs typeface="Lora" pitchFamily="34" charset="-120"/>
              </a:rPr>
              <a:t>Eksekusi START 90</a:t>
            </a:r>
            <a:r>
              <a:rPr lang="en-US" sz="1300" dirty="0">
                <a:solidFill>
                  <a:srgbClr val="000000"/>
                </a:solidFill>
                <a:latin typeface="Lora" pitchFamily="34" charset="0"/>
                <a:ea typeface="Lora" pitchFamily="34" charset="-122"/>
                <a:cs typeface="Lora" pitchFamily="34" charset="-120"/>
              </a:rPr>
              <a:t>™</a:t>
            </a:r>
            <a:r>
              <a:rPr lang="en-US" sz="1300" dirty="0">
                <a:solidFill>
                  <a:srgbClr val="FFFFFF"/>
                </a:solidFill>
                <a:latin typeface="Lora" pitchFamily="34" charset="0"/>
                <a:ea typeface="Lora" pitchFamily="34" charset="-122"/>
                <a:cs typeface="Lora" pitchFamily="34" charset="-120"/>
              </a:rPr>
              <a:t> roadmap 90 hari pertama</a:t>
            </a:r>
            <a:endParaRPr lang="en-US" sz="1300" dirty="0"/>
          </a:p>
          <a:p>
            <a:pPr marL="342900" indent="-342900" algn="l">
              <a:lnSpc>
                <a:spcPts val="1950"/>
              </a:lnSpc>
              <a:buSzPct val="100000"/>
              <a:buChar char="•"/>
            </a:pPr>
            <a:r>
              <a:rPr lang="en-US" sz="1300" dirty="0">
                <a:solidFill>
                  <a:srgbClr val="FFFFFF"/>
                </a:solidFill>
                <a:latin typeface="Lora" pitchFamily="34" charset="0"/>
                <a:ea typeface="Lora" pitchFamily="34" charset="-122"/>
                <a:cs typeface="Lora" pitchFamily="34" charset="-120"/>
              </a:rPr>
              <a:t>Bangun kredibilitas awal dan quick wins strategis</a:t>
            </a:r>
            <a:endParaRPr lang="en-US" sz="1300" dirty="0"/>
          </a:p>
        </p:txBody>
      </p:sp>
      <p:pic>
        <p:nvPicPr>
          <p:cNvPr id="16" name="Image 1" descr="preencoded.png"/>
          <p:cNvPicPr>
            <a:picLocks noChangeAspect="1"/>
          </p:cNvPicPr>
          <p:nvPr/>
        </p:nvPicPr>
        <p:blipFill>
          <a:blip r:embed="rId4"/>
          <a:stretch>
            <a:fillRect/>
          </a:stretch>
        </p:blipFill>
        <p:spPr>
          <a:xfrm>
            <a:off x="13740180" y="199668"/>
            <a:ext cx="717352" cy="6922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793790" y="1246703"/>
            <a:ext cx="1435775" cy="300990"/>
          </a:xfrm>
          <a:prstGeom prst="roundRect">
            <a:avLst>
              <a:gd name="adj" fmla="val 6726"/>
            </a:avLst>
          </a:prstGeom>
          <a:solidFill>
            <a:srgbClr val="D7F4E4"/>
          </a:solidFill>
          <a:ln/>
        </p:spPr>
      </p:sp>
      <p:sp>
        <p:nvSpPr>
          <p:cNvPr id="3" name="Text 1"/>
          <p:cNvSpPr/>
          <p:nvPr/>
        </p:nvSpPr>
        <p:spPr>
          <a:xfrm>
            <a:off x="894993" y="1297305"/>
            <a:ext cx="1233368" cy="199787"/>
          </a:xfrm>
          <a:prstGeom prst="rect">
            <a:avLst/>
          </a:prstGeom>
          <a:noFill/>
          <a:ln/>
        </p:spPr>
        <p:txBody>
          <a:bodyPr wrap="none" lIns="0" tIns="0" rIns="0" bIns="0" rtlCol="0" anchor="t"/>
          <a:lstStyle/>
          <a:p>
            <a:pPr marL="0" indent="0" algn="l">
              <a:lnSpc>
                <a:spcPts val="1550"/>
              </a:lnSpc>
              <a:buNone/>
            </a:pPr>
            <a:r>
              <a:rPr lang="en-US" sz="1050" dirty="0">
                <a:solidFill>
                  <a:srgbClr val="2C2821"/>
                </a:solidFill>
                <a:latin typeface="Lora" pitchFamily="34" charset="0"/>
                <a:ea typeface="Lora" pitchFamily="34" charset="-122"/>
                <a:cs typeface="Lora" pitchFamily="34" charset="-120"/>
              </a:rPr>
              <a:t>LPK-DKN-LEAD-02</a:t>
            </a:r>
            <a:endParaRPr lang="en-US" sz="1050" dirty="0"/>
          </a:p>
        </p:txBody>
      </p:sp>
      <p:sp>
        <p:nvSpPr>
          <p:cNvPr id="4" name="Shape 2"/>
          <p:cNvSpPr/>
          <p:nvPr/>
        </p:nvSpPr>
        <p:spPr>
          <a:xfrm>
            <a:off x="2313861" y="1239083"/>
            <a:ext cx="1868924" cy="316230"/>
          </a:xfrm>
          <a:prstGeom prst="roundRect">
            <a:avLst>
              <a:gd name="adj" fmla="val 6402"/>
            </a:avLst>
          </a:prstGeom>
          <a:noFill/>
          <a:ln w="7620">
            <a:solidFill>
              <a:srgbClr val="1B5F39"/>
            </a:solidFill>
            <a:prstDash val="solid"/>
          </a:ln>
        </p:spPr>
      </p:sp>
      <p:sp>
        <p:nvSpPr>
          <p:cNvPr id="5" name="Text 3"/>
          <p:cNvSpPr/>
          <p:nvPr/>
        </p:nvSpPr>
        <p:spPr>
          <a:xfrm>
            <a:off x="2422684" y="1297305"/>
            <a:ext cx="1651278" cy="199787"/>
          </a:xfrm>
          <a:prstGeom prst="rect">
            <a:avLst/>
          </a:prstGeom>
          <a:noFill/>
          <a:ln/>
        </p:spPr>
        <p:txBody>
          <a:bodyPr wrap="none" lIns="0" tIns="0" rIns="0" bIns="0" rtlCol="0" anchor="t"/>
          <a:lstStyle/>
          <a:p>
            <a:pPr marL="0" indent="0" algn="l">
              <a:lnSpc>
                <a:spcPts val="1550"/>
              </a:lnSpc>
              <a:buNone/>
            </a:pPr>
            <a:r>
              <a:rPr lang="en-US" sz="1050" dirty="0">
                <a:solidFill>
                  <a:srgbClr val="1B5F39"/>
                </a:solidFill>
                <a:latin typeface="Lora" pitchFamily="34" charset="0"/>
                <a:ea typeface="Lora" pitchFamily="34" charset="-122"/>
                <a:cs typeface="Lora" pitchFamily="34" charset="-120"/>
              </a:rPr>
              <a:t>FULL DAY • 2 SESI × 4 JAM</a:t>
            </a:r>
            <a:endParaRPr lang="en-US" sz="1050" dirty="0"/>
          </a:p>
        </p:txBody>
      </p:sp>
      <p:sp>
        <p:nvSpPr>
          <p:cNvPr id="6" name="Text 4"/>
          <p:cNvSpPr/>
          <p:nvPr/>
        </p:nvSpPr>
        <p:spPr>
          <a:xfrm>
            <a:off x="793790" y="1612583"/>
            <a:ext cx="6257806" cy="527090"/>
          </a:xfrm>
          <a:prstGeom prst="rect">
            <a:avLst/>
          </a:prstGeom>
          <a:noFill/>
          <a:ln/>
        </p:spPr>
        <p:txBody>
          <a:bodyPr wrap="none" lIns="0" tIns="0" rIns="0" bIns="0" rtlCol="0" anchor="t"/>
          <a:lstStyle/>
          <a:p>
            <a:pPr marL="0" indent="0" algn="l">
              <a:lnSpc>
                <a:spcPts val="4150"/>
              </a:lnSpc>
              <a:buNone/>
            </a:pPr>
            <a:r>
              <a:rPr lang="en-US" sz="3300" dirty="0">
                <a:solidFill>
                  <a:srgbClr val="233E32"/>
                </a:solidFill>
                <a:latin typeface="Alice" pitchFamily="34" charset="0"/>
                <a:ea typeface="Alice" pitchFamily="34" charset="-122"/>
                <a:cs typeface="Alice" pitchFamily="34" charset="-120"/>
              </a:rPr>
              <a:t>Building High Performance Team</a:t>
            </a:r>
            <a:endParaRPr lang="en-US" sz="3300" dirty="0"/>
          </a:p>
        </p:txBody>
      </p:sp>
      <p:sp>
        <p:nvSpPr>
          <p:cNvPr id="7" name="Text 5"/>
          <p:cNvSpPr/>
          <p:nvPr/>
        </p:nvSpPr>
        <p:spPr>
          <a:xfrm>
            <a:off x="793790" y="2354699"/>
            <a:ext cx="13042821" cy="749022"/>
          </a:xfrm>
          <a:prstGeom prst="rect">
            <a:avLst/>
          </a:prstGeom>
          <a:noFill/>
          <a:ln/>
        </p:spPr>
        <p:txBody>
          <a:bodyPr wrap="squar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Tim yang hebat tidak terbentuk secara kebetulan. Program corporate premium dua sesi ini membekali manajer untuk mendiagnosis kesehatan tim, membangun psychological safety, menangani anggota bermasalah, dan menciptakan execution system yang menjaga performa tinggi secara konsisten. Berbasis riset McKinsey, Google Project Aristotle, dan Patrick Lencioni.</a:t>
            </a:r>
            <a:endParaRPr lang="en-US" sz="1300" dirty="0"/>
          </a:p>
        </p:txBody>
      </p:sp>
      <p:sp>
        <p:nvSpPr>
          <p:cNvPr id="8" name="Shape 6"/>
          <p:cNvSpPr/>
          <p:nvPr/>
        </p:nvSpPr>
        <p:spPr>
          <a:xfrm>
            <a:off x="793790" y="3264932"/>
            <a:ext cx="6449735" cy="1585674"/>
          </a:xfrm>
          <a:prstGeom prst="roundRect">
            <a:avLst>
              <a:gd name="adj" fmla="val 1596"/>
            </a:avLst>
          </a:prstGeom>
          <a:solidFill>
            <a:srgbClr val="F0EDE6"/>
          </a:solidFill>
          <a:ln/>
        </p:spPr>
      </p:sp>
      <p:sp>
        <p:nvSpPr>
          <p:cNvPr id="9" name="Shape 7"/>
          <p:cNvSpPr/>
          <p:nvPr/>
        </p:nvSpPr>
        <p:spPr>
          <a:xfrm>
            <a:off x="962382" y="3433524"/>
            <a:ext cx="506016" cy="506016"/>
          </a:xfrm>
          <a:prstGeom prst="roundRect">
            <a:avLst>
              <a:gd name="adj" fmla="val 18068768"/>
            </a:avLst>
          </a:prstGeom>
          <a:solidFill>
            <a:srgbClr val="1B5F39"/>
          </a:solidFill>
          <a:ln/>
        </p:spPr>
      </p:sp>
      <p:pic>
        <p:nvPicPr>
          <p:cNvPr id="10"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1566" y="3572589"/>
            <a:ext cx="227647" cy="227648"/>
          </a:xfrm>
          <a:prstGeom prst="rect">
            <a:avLst/>
          </a:prstGeom>
        </p:spPr>
      </p:pic>
      <p:sp>
        <p:nvSpPr>
          <p:cNvPr id="11" name="Text 8"/>
          <p:cNvSpPr/>
          <p:nvPr/>
        </p:nvSpPr>
        <p:spPr>
          <a:xfrm>
            <a:off x="962382" y="4082891"/>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2C2821"/>
                </a:solidFill>
                <a:latin typeface="Alice" pitchFamily="34" charset="0"/>
                <a:ea typeface="Alice" pitchFamily="34" charset="-122"/>
                <a:cs typeface="Alice" pitchFamily="34" charset="-120"/>
              </a:rPr>
              <a:t>Alignment</a:t>
            </a:r>
            <a:endParaRPr lang="en-US" sz="1650" dirty="0"/>
          </a:p>
        </p:txBody>
      </p:sp>
      <p:sp>
        <p:nvSpPr>
          <p:cNvPr id="12" name="Text 9"/>
          <p:cNvSpPr/>
          <p:nvPr/>
        </p:nvSpPr>
        <p:spPr>
          <a:xfrm>
            <a:off x="962382" y="4432340"/>
            <a:ext cx="6112550" cy="249674"/>
          </a:xfrm>
          <a:prstGeom prst="rect">
            <a:avLst/>
          </a:prstGeom>
          <a:noFill/>
          <a:ln/>
        </p:spPr>
        <p:txBody>
          <a:bodyPr wrap="non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Kejelasan arah tim yang memastikan semua bergerak satu tujuan</a:t>
            </a:r>
            <a:endParaRPr lang="en-US" sz="1300" dirty="0"/>
          </a:p>
        </p:txBody>
      </p:sp>
      <p:sp>
        <p:nvSpPr>
          <p:cNvPr id="13" name="Shape 10"/>
          <p:cNvSpPr/>
          <p:nvPr/>
        </p:nvSpPr>
        <p:spPr>
          <a:xfrm>
            <a:off x="7386876" y="3264932"/>
            <a:ext cx="6449735" cy="1585674"/>
          </a:xfrm>
          <a:prstGeom prst="roundRect">
            <a:avLst>
              <a:gd name="adj" fmla="val 1596"/>
            </a:avLst>
          </a:prstGeom>
          <a:solidFill>
            <a:srgbClr val="F0EDE6"/>
          </a:solidFill>
          <a:ln/>
        </p:spPr>
      </p:sp>
      <p:sp>
        <p:nvSpPr>
          <p:cNvPr id="14" name="Shape 11"/>
          <p:cNvSpPr/>
          <p:nvPr/>
        </p:nvSpPr>
        <p:spPr>
          <a:xfrm>
            <a:off x="7555468" y="3433524"/>
            <a:ext cx="506016" cy="506016"/>
          </a:xfrm>
          <a:prstGeom prst="roundRect">
            <a:avLst>
              <a:gd name="adj" fmla="val 18068768"/>
            </a:avLst>
          </a:prstGeom>
          <a:solidFill>
            <a:srgbClr val="1B5F39"/>
          </a:solidFill>
          <a:ln/>
        </p:spPr>
      </p:sp>
      <p:pic>
        <p:nvPicPr>
          <p:cNvPr id="1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94652" y="3572589"/>
            <a:ext cx="227647" cy="227648"/>
          </a:xfrm>
          <a:prstGeom prst="rect">
            <a:avLst/>
          </a:prstGeom>
        </p:spPr>
      </p:pic>
      <p:sp>
        <p:nvSpPr>
          <p:cNvPr id="16" name="Text 12"/>
          <p:cNvSpPr/>
          <p:nvPr/>
        </p:nvSpPr>
        <p:spPr>
          <a:xfrm>
            <a:off x="7555468" y="4082891"/>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2C2821"/>
                </a:solidFill>
                <a:latin typeface="Alice" pitchFamily="34" charset="0"/>
                <a:ea typeface="Alice" pitchFamily="34" charset="-122"/>
                <a:cs typeface="Alice" pitchFamily="34" charset="-120"/>
              </a:rPr>
              <a:t>Trust</a:t>
            </a:r>
            <a:endParaRPr lang="en-US" sz="1650" dirty="0"/>
          </a:p>
        </p:txBody>
      </p:sp>
      <p:sp>
        <p:nvSpPr>
          <p:cNvPr id="17" name="Text 13"/>
          <p:cNvSpPr/>
          <p:nvPr/>
        </p:nvSpPr>
        <p:spPr>
          <a:xfrm>
            <a:off x="7555468" y="4432340"/>
            <a:ext cx="6112550" cy="249674"/>
          </a:xfrm>
          <a:prstGeom prst="rect">
            <a:avLst/>
          </a:prstGeom>
          <a:noFill/>
          <a:ln/>
        </p:spPr>
        <p:txBody>
          <a:bodyPr wrap="non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Fondasi psikologis yang memungkinkan performa optimal</a:t>
            </a:r>
            <a:endParaRPr lang="en-US" sz="1300" dirty="0"/>
          </a:p>
        </p:txBody>
      </p:sp>
      <p:sp>
        <p:nvSpPr>
          <p:cNvPr id="18" name="Shape 14"/>
          <p:cNvSpPr/>
          <p:nvPr/>
        </p:nvSpPr>
        <p:spPr>
          <a:xfrm>
            <a:off x="793790" y="4993958"/>
            <a:ext cx="6449735" cy="1585674"/>
          </a:xfrm>
          <a:prstGeom prst="roundRect">
            <a:avLst>
              <a:gd name="adj" fmla="val 1596"/>
            </a:avLst>
          </a:prstGeom>
          <a:solidFill>
            <a:srgbClr val="F0EDE6"/>
          </a:solidFill>
          <a:ln/>
        </p:spPr>
      </p:sp>
      <p:sp>
        <p:nvSpPr>
          <p:cNvPr id="19" name="Shape 15"/>
          <p:cNvSpPr/>
          <p:nvPr/>
        </p:nvSpPr>
        <p:spPr>
          <a:xfrm>
            <a:off x="962382" y="5162550"/>
            <a:ext cx="506016" cy="506016"/>
          </a:xfrm>
          <a:prstGeom prst="roundRect">
            <a:avLst>
              <a:gd name="adj" fmla="val 18068768"/>
            </a:avLst>
          </a:prstGeom>
          <a:solidFill>
            <a:srgbClr val="1B5F39"/>
          </a:solidFill>
          <a:ln/>
        </p:spPr>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1566" y="5301615"/>
            <a:ext cx="227647" cy="227648"/>
          </a:xfrm>
          <a:prstGeom prst="rect">
            <a:avLst/>
          </a:prstGeom>
        </p:spPr>
      </p:pic>
      <p:sp>
        <p:nvSpPr>
          <p:cNvPr id="21" name="Text 16"/>
          <p:cNvSpPr/>
          <p:nvPr/>
        </p:nvSpPr>
        <p:spPr>
          <a:xfrm>
            <a:off x="962382" y="5811917"/>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2C2821"/>
                </a:solidFill>
                <a:latin typeface="Alice" pitchFamily="34" charset="0"/>
                <a:ea typeface="Alice" pitchFamily="34" charset="-122"/>
                <a:cs typeface="Alice" pitchFamily="34" charset="-120"/>
              </a:rPr>
              <a:t>Accountability</a:t>
            </a:r>
            <a:endParaRPr lang="en-US" sz="1650" dirty="0"/>
          </a:p>
        </p:txBody>
      </p:sp>
      <p:sp>
        <p:nvSpPr>
          <p:cNvPr id="22" name="Text 17"/>
          <p:cNvSpPr/>
          <p:nvPr/>
        </p:nvSpPr>
        <p:spPr>
          <a:xfrm>
            <a:off x="962382" y="6161365"/>
            <a:ext cx="6112550" cy="249674"/>
          </a:xfrm>
          <a:prstGeom prst="rect">
            <a:avLst/>
          </a:prstGeom>
          <a:noFill/>
          <a:ln/>
        </p:spPr>
        <p:txBody>
          <a:bodyPr wrap="non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Sistem pertanggungjawaban yang mendorong konsistensi</a:t>
            </a:r>
            <a:endParaRPr lang="en-US" sz="1300" dirty="0"/>
          </a:p>
        </p:txBody>
      </p:sp>
      <p:sp>
        <p:nvSpPr>
          <p:cNvPr id="23" name="Shape 18"/>
          <p:cNvSpPr/>
          <p:nvPr/>
        </p:nvSpPr>
        <p:spPr>
          <a:xfrm>
            <a:off x="7386876" y="4993958"/>
            <a:ext cx="6449735" cy="1585674"/>
          </a:xfrm>
          <a:prstGeom prst="roundRect">
            <a:avLst>
              <a:gd name="adj" fmla="val 1596"/>
            </a:avLst>
          </a:prstGeom>
          <a:solidFill>
            <a:srgbClr val="F0EDE6"/>
          </a:solidFill>
          <a:ln/>
        </p:spPr>
      </p:sp>
      <p:sp>
        <p:nvSpPr>
          <p:cNvPr id="24" name="Shape 19"/>
          <p:cNvSpPr/>
          <p:nvPr/>
        </p:nvSpPr>
        <p:spPr>
          <a:xfrm>
            <a:off x="7555468" y="5162550"/>
            <a:ext cx="506016" cy="506016"/>
          </a:xfrm>
          <a:prstGeom prst="roundRect">
            <a:avLst>
              <a:gd name="adj" fmla="val 18068768"/>
            </a:avLst>
          </a:prstGeom>
          <a:solidFill>
            <a:srgbClr val="1B5F39"/>
          </a:solidFill>
          <a:ln/>
        </p:spPr>
      </p:sp>
      <p:pic>
        <p:nvPicPr>
          <p:cNvPr id="2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694652" y="5301615"/>
            <a:ext cx="227647" cy="227648"/>
          </a:xfrm>
          <a:prstGeom prst="rect">
            <a:avLst/>
          </a:prstGeom>
        </p:spPr>
      </p:pic>
      <p:sp>
        <p:nvSpPr>
          <p:cNvPr id="26" name="Text 20"/>
          <p:cNvSpPr/>
          <p:nvPr/>
        </p:nvSpPr>
        <p:spPr>
          <a:xfrm>
            <a:off x="7555468" y="5811917"/>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2C2821"/>
                </a:solidFill>
                <a:latin typeface="Alice" pitchFamily="34" charset="0"/>
                <a:ea typeface="Alice" pitchFamily="34" charset="-122"/>
                <a:cs typeface="Alice" pitchFamily="34" charset="-120"/>
              </a:rPr>
              <a:t>Execution Discipline</a:t>
            </a:r>
            <a:endParaRPr lang="en-US" sz="1650" dirty="0"/>
          </a:p>
        </p:txBody>
      </p:sp>
      <p:sp>
        <p:nvSpPr>
          <p:cNvPr id="27" name="Text 21"/>
          <p:cNvSpPr/>
          <p:nvPr/>
        </p:nvSpPr>
        <p:spPr>
          <a:xfrm>
            <a:off x="7555468" y="6161365"/>
            <a:ext cx="6112550" cy="249674"/>
          </a:xfrm>
          <a:prstGeom prst="rect">
            <a:avLst/>
          </a:prstGeom>
          <a:noFill/>
          <a:ln/>
        </p:spPr>
        <p:txBody>
          <a:bodyPr wrap="non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Ritual dan ritme kerja yang menghasilkan hasil nyata</a:t>
            </a:r>
            <a:endParaRPr lang="en-US" sz="1300" dirty="0"/>
          </a:p>
        </p:txBody>
      </p:sp>
      <p:sp>
        <p:nvSpPr>
          <p:cNvPr id="28" name="Text 22"/>
          <p:cNvSpPr/>
          <p:nvPr/>
        </p:nvSpPr>
        <p:spPr>
          <a:xfrm>
            <a:off x="793790" y="6740843"/>
            <a:ext cx="13042821" cy="249674"/>
          </a:xfrm>
          <a:prstGeom prst="rect">
            <a:avLst/>
          </a:prstGeom>
          <a:noFill/>
          <a:ln/>
        </p:spPr>
        <p:txBody>
          <a:bodyPr wrap="none" lIns="0" tIns="0" rIns="0" bIns="0" rtlCol="0" anchor="t"/>
          <a:lstStyle/>
          <a:p>
            <a:pPr marL="0" indent="0" algn="l">
              <a:lnSpc>
                <a:spcPts val="1950"/>
              </a:lnSpc>
              <a:buNone/>
            </a:pPr>
            <a:r>
              <a:rPr lang="en-US" sz="1300" b="1" dirty="0">
                <a:solidFill>
                  <a:srgbClr val="2C2821"/>
                </a:solidFill>
                <a:latin typeface="Lora" pitchFamily="34" charset="0"/>
                <a:ea typeface="Lora" pitchFamily="34" charset="-122"/>
                <a:cs typeface="Lora" pitchFamily="34" charset="-120"/>
              </a:rPr>
              <a:t>Target Peserta:</a:t>
            </a:r>
            <a:r>
              <a:rPr lang="en-US" sz="1300" dirty="0">
                <a:solidFill>
                  <a:srgbClr val="2C2821"/>
                </a:solidFill>
                <a:latin typeface="Lora" pitchFamily="34" charset="0"/>
                <a:ea typeface="Lora" pitchFamily="34" charset="-122"/>
                <a:cs typeface="Lora" pitchFamily="34" charset="-120"/>
              </a:rPr>
              <a:t> Manager, AVP, VP — Perbankan &amp; BUMN</a:t>
            </a:r>
            <a:endParaRPr lang="en-US" sz="1300" dirty="0"/>
          </a:p>
        </p:txBody>
      </p:sp>
      <p:pic>
        <p:nvPicPr>
          <p:cNvPr id="29" name="Image 4" descr="preencoded.png"/>
          <p:cNvPicPr>
            <a:picLocks noChangeAspect="1"/>
          </p:cNvPicPr>
          <p:nvPr/>
        </p:nvPicPr>
        <p:blipFill>
          <a:blip r:embed="rId7"/>
          <a:stretch>
            <a:fillRect/>
          </a:stretch>
        </p:blipFill>
        <p:spPr>
          <a:xfrm>
            <a:off x="198358" y="199668"/>
            <a:ext cx="717352" cy="69222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267807" y="1127522"/>
            <a:ext cx="1250156" cy="250865"/>
          </a:xfrm>
          <a:prstGeom prst="roundRect">
            <a:avLst>
              <a:gd name="adj" fmla="val 7009"/>
            </a:avLst>
          </a:prstGeom>
          <a:solidFill>
            <a:srgbClr val="D7F4E4"/>
          </a:solidFill>
          <a:ln/>
        </p:spPr>
      </p:sp>
      <p:sp>
        <p:nvSpPr>
          <p:cNvPr id="4" name="Text 1"/>
          <p:cNvSpPr/>
          <p:nvPr/>
        </p:nvSpPr>
        <p:spPr>
          <a:xfrm>
            <a:off x="6355675" y="1171456"/>
            <a:ext cx="1074420" cy="162997"/>
          </a:xfrm>
          <a:prstGeom prst="rect">
            <a:avLst/>
          </a:prstGeom>
          <a:noFill/>
          <a:ln/>
        </p:spPr>
        <p:txBody>
          <a:bodyPr wrap="none" lIns="0" tIns="0" rIns="0" bIns="0" rtlCol="0" anchor="t"/>
          <a:lstStyle/>
          <a:p>
            <a:pPr marL="0" indent="0" algn="l">
              <a:lnSpc>
                <a:spcPts val="1250"/>
              </a:lnSpc>
              <a:buNone/>
            </a:pPr>
            <a:r>
              <a:rPr lang="en-US" sz="900" dirty="0">
                <a:solidFill>
                  <a:srgbClr val="2C2821"/>
                </a:solidFill>
                <a:latin typeface="Lora" pitchFamily="34" charset="0"/>
                <a:ea typeface="Lora" pitchFamily="34" charset="-122"/>
                <a:cs typeface="Lora" pitchFamily="34" charset="-120"/>
              </a:rPr>
              <a:t>LPK-DKN-LEAD-03</a:t>
            </a:r>
            <a:endParaRPr lang="en-US" sz="900" dirty="0"/>
          </a:p>
        </p:txBody>
      </p:sp>
      <p:sp>
        <p:nvSpPr>
          <p:cNvPr id="5" name="Shape 2"/>
          <p:cNvSpPr/>
          <p:nvPr/>
        </p:nvSpPr>
        <p:spPr>
          <a:xfrm>
            <a:off x="7591187" y="1119902"/>
            <a:ext cx="1602938" cy="266105"/>
          </a:xfrm>
          <a:prstGeom prst="roundRect">
            <a:avLst>
              <a:gd name="adj" fmla="val 6608"/>
            </a:avLst>
          </a:prstGeom>
          <a:noFill/>
          <a:ln w="7620">
            <a:solidFill>
              <a:srgbClr val="1B5F39"/>
            </a:solidFill>
            <a:prstDash val="solid"/>
          </a:ln>
        </p:spPr>
      </p:sp>
      <p:sp>
        <p:nvSpPr>
          <p:cNvPr id="6" name="Text 3"/>
          <p:cNvSpPr/>
          <p:nvPr/>
        </p:nvSpPr>
        <p:spPr>
          <a:xfrm>
            <a:off x="7686675" y="1171456"/>
            <a:ext cx="1411962" cy="162997"/>
          </a:xfrm>
          <a:prstGeom prst="rect">
            <a:avLst/>
          </a:prstGeom>
          <a:noFill/>
          <a:ln/>
        </p:spPr>
        <p:txBody>
          <a:bodyPr wrap="none" lIns="0" tIns="0" rIns="0" bIns="0" rtlCol="0" anchor="t"/>
          <a:lstStyle/>
          <a:p>
            <a:pPr marL="0" indent="0" algn="l">
              <a:lnSpc>
                <a:spcPts val="1250"/>
              </a:lnSpc>
              <a:buNone/>
            </a:pPr>
            <a:r>
              <a:rPr lang="en-US" sz="900" dirty="0">
                <a:solidFill>
                  <a:srgbClr val="1B5F39"/>
                </a:solidFill>
                <a:latin typeface="Lora" pitchFamily="34" charset="0"/>
                <a:ea typeface="Lora" pitchFamily="34" charset="-122"/>
                <a:cs typeface="Lora" pitchFamily="34" charset="-120"/>
              </a:rPr>
              <a:t>4 MODUL TERINTEGRASI</a:t>
            </a:r>
            <a:endParaRPr lang="en-US" sz="900" dirty="0"/>
          </a:p>
        </p:txBody>
      </p:sp>
      <p:sp>
        <p:nvSpPr>
          <p:cNvPr id="7" name="Text 4"/>
          <p:cNvSpPr/>
          <p:nvPr/>
        </p:nvSpPr>
        <p:spPr>
          <a:xfrm>
            <a:off x="6267807" y="1429226"/>
            <a:ext cx="6188393" cy="457914"/>
          </a:xfrm>
          <a:prstGeom prst="rect">
            <a:avLst/>
          </a:prstGeom>
          <a:noFill/>
          <a:ln/>
        </p:spPr>
        <p:txBody>
          <a:bodyPr wrap="none" lIns="0" tIns="0" rIns="0" bIns="0" rtlCol="0" anchor="t"/>
          <a:lstStyle/>
          <a:p>
            <a:pPr marL="0" indent="0" algn="l">
              <a:lnSpc>
                <a:spcPts val="3600"/>
              </a:lnSpc>
              <a:buNone/>
            </a:pPr>
            <a:r>
              <a:rPr lang="en-US" sz="2850" dirty="0">
                <a:solidFill>
                  <a:srgbClr val="233E32"/>
                </a:solidFill>
                <a:latin typeface="Alice" pitchFamily="34" charset="0"/>
                <a:ea typeface="Alice" pitchFamily="34" charset="-122"/>
                <a:cs typeface="Alice" pitchFamily="34" charset="-120"/>
              </a:rPr>
              <a:t>Seri Leadership Efektif untuk Praktisi</a:t>
            </a:r>
            <a:endParaRPr lang="en-US" sz="2850" dirty="0"/>
          </a:p>
        </p:txBody>
      </p:sp>
      <p:sp>
        <p:nvSpPr>
          <p:cNvPr id="8" name="Text 5"/>
          <p:cNvSpPr/>
          <p:nvPr/>
        </p:nvSpPr>
        <p:spPr>
          <a:xfrm>
            <a:off x="6267807" y="2146578"/>
            <a:ext cx="3611880" cy="1222296"/>
          </a:xfrm>
          <a:prstGeom prst="rect">
            <a:avLst/>
          </a:prstGeom>
          <a:noFill/>
          <a:ln/>
        </p:spPr>
        <p:txBody>
          <a:bodyPr wrap="square" lIns="0" tIns="0" rIns="0" bIns="0" rtlCol="0" anchor="t"/>
          <a:lstStyle/>
          <a:p>
            <a:pPr marL="0" indent="0" algn="l">
              <a:lnSpc>
                <a:spcPts val="1600"/>
              </a:lnSpc>
              <a:buNone/>
            </a:pPr>
            <a:r>
              <a:rPr lang="en-US" sz="1150" dirty="0">
                <a:solidFill>
                  <a:srgbClr val="2C2821"/>
                </a:solidFill>
                <a:latin typeface="Lora" pitchFamily="34" charset="0"/>
                <a:ea typeface="Lora" pitchFamily="34" charset="-122"/>
                <a:cs typeface="Lora" pitchFamily="34" charset="-120"/>
              </a:rPr>
              <a:t>Perjalanan pengembangan kepemimpinan komprehensif — dari memimpin diri sendiri hingga memimpin secara strategis. Empat modul terintegrasi membangun kepemimpinan secara sistematis dari dalam ke luar, tersedia dalam format webinar bersertifikat maupun full-day in-class.</a:t>
            </a:r>
            <a:endParaRPr lang="en-US" sz="1150" dirty="0"/>
          </a:p>
        </p:txBody>
      </p:sp>
      <p:sp>
        <p:nvSpPr>
          <p:cNvPr id="9" name="Text 6"/>
          <p:cNvSpPr/>
          <p:nvPr/>
        </p:nvSpPr>
        <p:spPr>
          <a:xfrm>
            <a:off x="6267807" y="3476982"/>
            <a:ext cx="1831538" cy="228838"/>
          </a:xfrm>
          <a:prstGeom prst="rect">
            <a:avLst/>
          </a:prstGeom>
          <a:noFill/>
          <a:ln/>
        </p:spPr>
        <p:txBody>
          <a:bodyPr wrap="none" lIns="0" tIns="0" rIns="0" bIns="0" rtlCol="0" anchor="t"/>
          <a:lstStyle/>
          <a:p>
            <a:pPr marL="0" indent="0" algn="l">
              <a:lnSpc>
                <a:spcPts val="1800"/>
              </a:lnSpc>
              <a:buNone/>
            </a:pPr>
            <a:r>
              <a:rPr lang="en-US" sz="1400" dirty="0">
                <a:solidFill>
                  <a:srgbClr val="233E32"/>
                </a:solidFill>
                <a:latin typeface="Alice" pitchFamily="34" charset="0"/>
                <a:ea typeface="Alice" pitchFamily="34" charset="-122"/>
                <a:cs typeface="Alice" pitchFamily="34" charset="-120"/>
              </a:rPr>
              <a:t>Target Peserta</a:t>
            </a:r>
            <a:endParaRPr lang="en-US" sz="1400" dirty="0"/>
          </a:p>
        </p:txBody>
      </p:sp>
      <p:sp>
        <p:nvSpPr>
          <p:cNvPr id="10" name="Text 7"/>
          <p:cNvSpPr/>
          <p:nvPr/>
        </p:nvSpPr>
        <p:spPr>
          <a:xfrm>
            <a:off x="6267807" y="3813929"/>
            <a:ext cx="3611880" cy="407432"/>
          </a:xfrm>
          <a:prstGeom prst="rect">
            <a:avLst/>
          </a:prstGeom>
          <a:noFill/>
          <a:ln/>
        </p:spPr>
        <p:txBody>
          <a:bodyPr wrap="square" lIns="0" tIns="0" rIns="0" bIns="0" rtlCol="0" anchor="t"/>
          <a:lstStyle/>
          <a:p>
            <a:pPr marL="0" indent="0" algn="l">
              <a:lnSpc>
                <a:spcPts val="1600"/>
              </a:lnSpc>
              <a:buNone/>
            </a:pPr>
            <a:r>
              <a:rPr lang="en-US" sz="1150" dirty="0">
                <a:solidFill>
                  <a:srgbClr val="2C2821"/>
                </a:solidFill>
                <a:latin typeface="Lora" pitchFamily="34" charset="0"/>
                <a:ea typeface="Lora" pitchFamily="34" charset="-122"/>
                <a:cs typeface="Lora" pitchFamily="34" charset="-120"/>
              </a:rPr>
              <a:t>Semua level profesional — staf, supervisor, manajer, hingga direktur</a:t>
            </a:r>
            <a:endParaRPr lang="en-US" sz="1150" dirty="0"/>
          </a:p>
        </p:txBody>
      </p:sp>
      <p:sp>
        <p:nvSpPr>
          <p:cNvPr id="11" name="Text 8"/>
          <p:cNvSpPr/>
          <p:nvPr/>
        </p:nvSpPr>
        <p:spPr>
          <a:xfrm>
            <a:off x="6267807" y="4329470"/>
            <a:ext cx="1831538" cy="228838"/>
          </a:xfrm>
          <a:prstGeom prst="rect">
            <a:avLst/>
          </a:prstGeom>
          <a:noFill/>
          <a:ln/>
        </p:spPr>
        <p:txBody>
          <a:bodyPr wrap="none" lIns="0" tIns="0" rIns="0" bIns="0" rtlCol="0" anchor="t"/>
          <a:lstStyle/>
          <a:p>
            <a:pPr marL="0" indent="0" algn="l">
              <a:lnSpc>
                <a:spcPts val="1800"/>
              </a:lnSpc>
              <a:buNone/>
            </a:pPr>
            <a:r>
              <a:rPr lang="en-US" sz="1400" dirty="0">
                <a:solidFill>
                  <a:srgbClr val="233E32"/>
                </a:solidFill>
                <a:latin typeface="Alice" pitchFamily="34" charset="0"/>
                <a:ea typeface="Alice" pitchFamily="34" charset="-122"/>
                <a:cs typeface="Alice" pitchFamily="34" charset="-120"/>
              </a:rPr>
              <a:t>Format</a:t>
            </a:r>
            <a:endParaRPr lang="en-US" sz="1400" dirty="0"/>
          </a:p>
        </p:txBody>
      </p:sp>
      <p:sp>
        <p:nvSpPr>
          <p:cNvPr id="12" name="Text 9"/>
          <p:cNvSpPr/>
          <p:nvPr/>
        </p:nvSpPr>
        <p:spPr>
          <a:xfrm>
            <a:off x="6267807" y="4666417"/>
            <a:ext cx="3611880" cy="407432"/>
          </a:xfrm>
          <a:prstGeom prst="rect">
            <a:avLst/>
          </a:prstGeom>
          <a:noFill/>
          <a:ln/>
        </p:spPr>
        <p:txBody>
          <a:bodyPr wrap="square" lIns="0" tIns="0" rIns="0" bIns="0" rtlCol="0" anchor="t"/>
          <a:lstStyle/>
          <a:p>
            <a:pPr marL="0" indent="0" algn="l">
              <a:lnSpc>
                <a:spcPts val="1600"/>
              </a:lnSpc>
              <a:buNone/>
            </a:pPr>
            <a:r>
              <a:rPr lang="en-US" sz="1150" dirty="0">
                <a:solidFill>
                  <a:srgbClr val="2C2821"/>
                </a:solidFill>
                <a:latin typeface="Lora" pitchFamily="34" charset="0"/>
                <a:ea typeface="Lora" pitchFamily="34" charset="-122"/>
                <a:cs typeface="Lora" pitchFamily="34" charset="-120"/>
              </a:rPr>
              <a:t>120 Menit Webinar (4×20 menit) atau Full-Day In-Class │ Bersertifikat</a:t>
            </a:r>
            <a:endParaRPr lang="en-US" sz="1150" dirty="0"/>
          </a:p>
        </p:txBody>
      </p:sp>
      <p:sp>
        <p:nvSpPr>
          <p:cNvPr id="13" name="Text 10"/>
          <p:cNvSpPr/>
          <p:nvPr/>
        </p:nvSpPr>
        <p:spPr>
          <a:xfrm>
            <a:off x="10244733" y="2157413"/>
            <a:ext cx="1831538" cy="228838"/>
          </a:xfrm>
          <a:prstGeom prst="rect">
            <a:avLst/>
          </a:prstGeom>
          <a:noFill/>
          <a:ln/>
        </p:spPr>
        <p:txBody>
          <a:bodyPr wrap="none" lIns="0" tIns="0" rIns="0" bIns="0" rtlCol="0" anchor="t"/>
          <a:lstStyle/>
          <a:p>
            <a:pPr marL="0" indent="0" algn="l">
              <a:lnSpc>
                <a:spcPts val="1800"/>
              </a:lnSpc>
              <a:buNone/>
            </a:pPr>
            <a:r>
              <a:rPr lang="en-US" sz="1400" dirty="0">
                <a:solidFill>
                  <a:srgbClr val="233E32"/>
                </a:solidFill>
                <a:latin typeface="Alice" pitchFamily="34" charset="0"/>
                <a:ea typeface="Alice" pitchFamily="34" charset="-122"/>
                <a:cs typeface="Alice" pitchFamily="34" charset="-120"/>
              </a:rPr>
              <a:t>4 Modul Terintegrasi</a:t>
            </a:r>
            <a:endParaRPr lang="en-US" sz="1400" dirty="0"/>
          </a:p>
        </p:txBody>
      </p:sp>
      <p:sp>
        <p:nvSpPr>
          <p:cNvPr id="14" name="Text 11"/>
          <p:cNvSpPr/>
          <p:nvPr/>
        </p:nvSpPr>
        <p:spPr>
          <a:xfrm>
            <a:off x="10244733" y="2507933"/>
            <a:ext cx="293013" cy="183118"/>
          </a:xfrm>
          <a:prstGeom prst="rect">
            <a:avLst/>
          </a:prstGeom>
          <a:noFill/>
          <a:ln/>
        </p:spPr>
        <p:txBody>
          <a:bodyPr wrap="none" lIns="0" tIns="0" rIns="0" bIns="0" rtlCol="0" anchor="ctr"/>
          <a:lstStyle/>
          <a:p>
            <a:pPr marL="0" indent="0" algn="l">
              <a:lnSpc>
                <a:spcPts val="1600"/>
              </a:lnSpc>
              <a:buNone/>
            </a:pPr>
            <a:r>
              <a:rPr lang="en-US" sz="1150" dirty="0">
                <a:solidFill>
                  <a:srgbClr val="2C2821"/>
                </a:solidFill>
                <a:latin typeface="Alice Light" pitchFamily="34" charset="0"/>
                <a:ea typeface="Alice Light" pitchFamily="34" charset="-122"/>
                <a:cs typeface="Alice Light" pitchFamily="34" charset="-120"/>
              </a:rPr>
              <a:t>01</a:t>
            </a:r>
            <a:endParaRPr lang="en-US" sz="1150" dirty="0"/>
          </a:p>
        </p:txBody>
      </p:sp>
      <p:sp>
        <p:nvSpPr>
          <p:cNvPr id="15" name="Shape 12"/>
          <p:cNvSpPr/>
          <p:nvPr/>
        </p:nvSpPr>
        <p:spPr>
          <a:xfrm>
            <a:off x="10244733" y="2741652"/>
            <a:ext cx="3611880" cy="15240"/>
          </a:xfrm>
          <a:prstGeom prst="rect">
            <a:avLst/>
          </a:prstGeom>
          <a:solidFill>
            <a:srgbClr val="1B5F39"/>
          </a:solidFill>
          <a:ln/>
        </p:spPr>
      </p:sp>
      <p:sp>
        <p:nvSpPr>
          <p:cNvPr id="16" name="Text 13"/>
          <p:cNvSpPr/>
          <p:nvPr/>
        </p:nvSpPr>
        <p:spPr>
          <a:xfrm>
            <a:off x="10244733" y="2845356"/>
            <a:ext cx="1883450" cy="228838"/>
          </a:xfrm>
          <a:prstGeom prst="rect">
            <a:avLst/>
          </a:prstGeom>
          <a:noFill/>
          <a:ln/>
        </p:spPr>
        <p:txBody>
          <a:bodyPr wrap="none" lIns="0" tIns="0" rIns="0" bIns="0" rtlCol="0" anchor="t"/>
          <a:lstStyle/>
          <a:p>
            <a:pPr marL="0" indent="0" algn="l">
              <a:lnSpc>
                <a:spcPts val="1800"/>
              </a:lnSpc>
              <a:buNone/>
            </a:pPr>
            <a:r>
              <a:rPr lang="en-US" sz="1400" dirty="0">
                <a:solidFill>
                  <a:srgbClr val="2C2821"/>
                </a:solidFill>
                <a:latin typeface="Alice" pitchFamily="34" charset="0"/>
                <a:ea typeface="Alice" pitchFamily="34" charset="-122"/>
                <a:cs typeface="Alice" pitchFamily="34" charset="-120"/>
              </a:rPr>
              <a:t>Memimpin Diri Sendiri</a:t>
            </a:r>
            <a:endParaRPr lang="en-US" sz="1400" dirty="0"/>
          </a:p>
        </p:txBody>
      </p:sp>
      <p:sp>
        <p:nvSpPr>
          <p:cNvPr id="17" name="Text 14"/>
          <p:cNvSpPr/>
          <p:nvPr/>
        </p:nvSpPr>
        <p:spPr>
          <a:xfrm>
            <a:off x="10244733" y="3182303"/>
            <a:ext cx="3611880" cy="203716"/>
          </a:xfrm>
          <a:prstGeom prst="rect">
            <a:avLst/>
          </a:prstGeom>
          <a:noFill/>
          <a:ln/>
        </p:spPr>
        <p:txBody>
          <a:bodyPr wrap="none" lIns="0" tIns="0" rIns="0" bIns="0" rtlCol="0" anchor="t"/>
          <a:lstStyle/>
          <a:p>
            <a:pPr marL="0" indent="0" algn="l">
              <a:lnSpc>
                <a:spcPts val="1600"/>
              </a:lnSpc>
              <a:buNone/>
            </a:pPr>
            <a:r>
              <a:rPr lang="en-US" sz="1150" dirty="0">
                <a:solidFill>
                  <a:srgbClr val="2C2821"/>
                </a:solidFill>
                <a:latin typeface="Lora" pitchFamily="34" charset="0"/>
                <a:ea typeface="Lora" pitchFamily="34" charset="-122"/>
                <a:cs typeface="Lora" pitchFamily="34" charset="-120"/>
              </a:rPr>
              <a:t>Integritas, EQ, growth mindset, jurnal refleksi</a:t>
            </a:r>
            <a:endParaRPr lang="en-US" sz="1150" dirty="0"/>
          </a:p>
        </p:txBody>
      </p:sp>
      <p:sp>
        <p:nvSpPr>
          <p:cNvPr id="18" name="Text 15"/>
          <p:cNvSpPr/>
          <p:nvPr/>
        </p:nvSpPr>
        <p:spPr>
          <a:xfrm>
            <a:off x="10244733" y="3604022"/>
            <a:ext cx="293013" cy="183118"/>
          </a:xfrm>
          <a:prstGeom prst="rect">
            <a:avLst/>
          </a:prstGeom>
          <a:noFill/>
          <a:ln/>
        </p:spPr>
        <p:txBody>
          <a:bodyPr wrap="none" lIns="0" tIns="0" rIns="0" bIns="0" rtlCol="0" anchor="ctr"/>
          <a:lstStyle/>
          <a:p>
            <a:pPr marL="0" indent="0" algn="l">
              <a:lnSpc>
                <a:spcPts val="1600"/>
              </a:lnSpc>
              <a:buNone/>
            </a:pPr>
            <a:r>
              <a:rPr lang="en-US" sz="1150" dirty="0">
                <a:solidFill>
                  <a:srgbClr val="2C2821"/>
                </a:solidFill>
                <a:latin typeface="Alice Light" pitchFamily="34" charset="0"/>
                <a:ea typeface="Alice Light" pitchFamily="34" charset="-122"/>
                <a:cs typeface="Alice Light" pitchFamily="34" charset="-120"/>
              </a:rPr>
              <a:t>02</a:t>
            </a:r>
            <a:endParaRPr lang="en-US" sz="1150" dirty="0"/>
          </a:p>
        </p:txBody>
      </p:sp>
      <p:sp>
        <p:nvSpPr>
          <p:cNvPr id="19" name="Shape 16"/>
          <p:cNvSpPr/>
          <p:nvPr/>
        </p:nvSpPr>
        <p:spPr>
          <a:xfrm>
            <a:off x="10244733" y="3837742"/>
            <a:ext cx="3611880" cy="15240"/>
          </a:xfrm>
          <a:prstGeom prst="rect">
            <a:avLst/>
          </a:prstGeom>
          <a:solidFill>
            <a:srgbClr val="1B5F39"/>
          </a:solidFill>
          <a:ln/>
        </p:spPr>
      </p:sp>
      <p:sp>
        <p:nvSpPr>
          <p:cNvPr id="20" name="Text 17"/>
          <p:cNvSpPr/>
          <p:nvPr/>
        </p:nvSpPr>
        <p:spPr>
          <a:xfrm>
            <a:off x="10244733" y="3941445"/>
            <a:ext cx="1831538" cy="228838"/>
          </a:xfrm>
          <a:prstGeom prst="rect">
            <a:avLst/>
          </a:prstGeom>
          <a:noFill/>
          <a:ln/>
        </p:spPr>
        <p:txBody>
          <a:bodyPr wrap="none" lIns="0" tIns="0" rIns="0" bIns="0" rtlCol="0" anchor="t"/>
          <a:lstStyle/>
          <a:p>
            <a:pPr marL="0" indent="0" algn="l">
              <a:lnSpc>
                <a:spcPts val="1800"/>
              </a:lnSpc>
              <a:buNone/>
            </a:pPr>
            <a:r>
              <a:rPr lang="en-US" sz="1400" dirty="0">
                <a:solidFill>
                  <a:srgbClr val="2C2821"/>
                </a:solidFill>
                <a:latin typeface="Alice" pitchFamily="34" charset="0"/>
                <a:ea typeface="Alice" pitchFamily="34" charset="-122"/>
                <a:cs typeface="Alice" pitchFamily="34" charset="-120"/>
              </a:rPr>
              <a:t>Memimpin Tim</a:t>
            </a:r>
            <a:endParaRPr lang="en-US" sz="1400" dirty="0"/>
          </a:p>
        </p:txBody>
      </p:sp>
      <p:sp>
        <p:nvSpPr>
          <p:cNvPr id="21" name="Text 18"/>
          <p:cNvSpPr/>
          <p:nvPr/>
        </p:nvSpPr>
        <p:spPr>
          <a:xfrm>
            <a:off x="10244733" y="4278392"/>
            <a:ext cx="3611880" cy="203716"/>
          </a:xfrm>
          <a:prstGeom prst="rect">
            <a:avLst/>
          </a:prstGeom>
          <a:noFill/>
          <a:ln/>
        </p:spPr>
        <p:txBody>
          <a:bodyPr wrap="none" lIns="0" tIns="0" rIns="0" bIns="0" rtlCol="0" anchor="t"/>
          <a:lstStyle/>
          <a:p>
            <a:pPr marL="0" indent="0" algn="l">
              <a:lnSpc>
                <a:spcPts val="1600"/>
              </a:lnSpc>
              <a:buNone/>
            </a:pPr>
            <a:r>
              <a:rPr lang="en-US" sz="1150" dirty="0">
                <a:solidFill>
                  <a:srgbClr val="2C2821"/>
                </a:solidFill>
                <a:latin typeface="Lora" pitchFamily="34" charset="0"/>
                <a:ea typeface="Lora" pitchFamily="34" charset="-122"/>
                <a:cs typeface="Lora" pitchFamily="34" charset="-120"/>
              </a:rPr>
              <a:t>Situational Leadership, coaching GROW, delegasi</a:t>
            </a:r>
            <a:endParaRPr lang="en-US" sz="1150" dirty="0"/>
          </a:p>
        </p:txBody>
      </p:sp>
      <p:sp>
        <p:nvSpPr>
          <p:cNvPr id="22" name="Text 19"/>
          <p:cNvSpPr/>
          <p:nvPr/>
        </p:nvSpPr>
        <p:spPr>
          <a:xfrm>
            <a:off x="10244733" y="4700111"/>
            <a:ext cx="293013" cy="183118"/>
          </a:xfrm>
          <a:prstGeom prst="rect">
            <a:avLst/>
          </a:prstGeom>
          <a:noFill/>
          <a:ln/>
        </p:spPr>
        <p:txBody>
          <a:bodyPr wrap="none" lIns="0" tIns="0" rIns="0" bIns="0" rtlCol="0" anchor="ctr"/>
          <a:lstStyle/>
          <a:p>
            <a:pPr marL="0" indent="0" algn="l">
              <a:lnSpc>
                <a:spcPts val="1600"/>
              </a:lnSpc>
              <a:buNone/>
            </a:pPr>
            <a:r>
              <a:rPr lang="en-US" sz="1150" dirty="0">
                <a:solidFill>
                  <a:srgbClr val="2C2821"/>
                </a:solidFill>
                <a:latin typeface="Alice Light" pitchFamily="34" charset="0"/>
                <a:ea typeface="Alice Light" pitchFamily="34" charset="-122"/>
                <a:cs typeface="Alice Light" pitchFamily="34" charset="-120"/>
              </a:rPr>
              <a:t>03</a:t>
            </a:r>
            <a:endParaRPr lang="en-US" sz="1150" dirty="0"/>
          </a:p>
        </p:txBody>
      </p:sp>
      <p:sp>
        <p:nvSpPr>
          <p:cNvPr id="23" name="Shape 20"/>
          <p:cNvSpPr/>
          <p:nvPr/>
        </p:nvSpPr>
        <p:spPr>
          <a:xfrm>
            <a:off x="10244733" y="4933831"/>
            <a:ext cx="3611880" cy="15240"/>
          </a:xfrm>
          <a:prstGeom prst="rect">
            <a:avLst/>
          </a:prstGeom>
          <a:solidFill>
            <a:srgbClr val="1B5F39"/>
          </a:solidFill>
          <a:ln/>
        </p:spPr>
      </p:sp>
      <p:sp>
        <p:nvSpPr>
          <p:cNvPr id="24" name="Text 21"/>
          <p:cNvSpPr/>
          <p:nvPr/>
        </p:nvSpPr>
        <p:spPr>
          <a:xfrm>
            <a:off x="10244733" y="5037534"/>
            <a:ext cx="2113002" cy="228838"/>
          </a:xfrm>
          <a:prstGeom prst="rect">
            <a:avLst/>
          </a:prstGeom>
          <a:noFill/>
          <a:ln/>
        </p:spPr>
        <p:txBody>
          <a:bodyPr wrap="none" lIns="0" tIns="0" rIns="0" bIns="0" rtlCol="0" anchor="t"/>
          <a:lstStyle/>
          <a:p>
            <a:pPr marL="0" indent="0" algn="l">
              <a:lnSpc>
                <a:spcPts val="1800"/>
              </a:lnSpc>
              <a:buNone/>
            </a:pPr>
            <a:r>
              <a:rPr lang="en-US" sz="1400" dirty="0">
                <a:solidFill>
                  <a:srgbClr val="2C2821"/>
                </a:solidFill>
                <a:latin typeface="Alice" pitchFamily="34" charset="0"/>
                <a:ea typeface="Alice" pitchFamily="34" charset="-122"/>
                <a:cs typeface="Alice" pitchFamily="34" charset="-120"/>
              </a:rPr>
              <a:t>Mengelola Kinerja &amp; SDM</a:t>
            </a:r>
            <a:endParaRPr lang="en-US" sz="1400" dirty="0"/>
          </a:p>
        </p:txBody>
      </p:sp>
      <p:sp>
        <p:nvSpPr>
          <p:cNvPr id="25" name="Text 22"/>
          <p:cNvSpPr/>
          <p:nvPr/>
        </p:nvSpPr>
        <p:spPr>
          <a:xfrm>
            <a:off x="10244733" y="5374481"/>
            <a:ext cx="3611880" cy="203716"/>
          </a:xfrm>
          <a:prstGeom prst="rect">
            <a:avLst/>
          </a:prstGeom>
          <a:noFill/>
          <a:ln/>
        </p:spPr>
        <p:txBody>
          <a:bodyPr wrap="none" lIns="0" tIns="0" rIns="0" bIns="0" rtlCol="0" anchor="t"/>
          <a:lstStyle/>
          <a:p>
            <a:pPr marL="0" indent="0" algn="l">
              <a:lnSpc>
                <a:spcPts val="1600"/>
              </a:lnSpc>
              <a:buNone/>
            </a:pPr>
            <a:r>
              <a:rPr lang="en-US" sz="1150" dirty="0">
                <a:solidFill>
                  <a:srgbClr val="2C2821"/>
                </a:solidFill>
                <a:latin typeface="Lora" pitchFamily="34" charset="0"/>
                <a:ea typeface="Lora" pitchFamily="34" charset="-122"/>
                <a:cs typeface="Lora" pitchFamily="34" charset="-120"/>
              </a:rPr>
              <a:t>KPI, OKR, performance review, talent mapping</a:t>
            </a:r>
            <a:endParaRPr lang="en-US" sz="1150" dirty="0"/>
          </a:p>
        </p:txBody>
      </p:sp>
      <p:sp>
        <p:nvSpPr>
          <p:cNvPr id="26" name="Text 23"/>
          <p:cNvSpPr/>
          <p:nvPr/>
        </p:nvSpPr>
        <p:spPr>
          <a:xfrm>
            <a:off x="10244733" y="5796201"/>
            <a:ext cx="293013" cy="183118"/>
          </a:xfrm>
          <a:prstGeom prst="rect">
            <a:avLst/>
          </a:prstGeom>
          <a:noFill/>
          <a:ln/>
        </p:spPr>
        <p:txBody>
          <a:bodyPr wrap="none" lIns="0" tIns="0" rIns="0" bIns="0" rtlCol="0" anchor="ctr"/>
          <a:lstStyle/>
          <a:p>
            <a:pPr marL="0" indent="0" algn="l">
              <a:lnSpc>
                <a:spcPts val="1600"/>
              </a:lnSpc>
              <a:buNone/>
            </a:pPr>
            <a:r>
              <a:rPr lang="en-US" sz="1150" dirty="0">
                <a:solidFill>
                  <a:srgbClr val="2C2821"/>
                </a:solidFill>
                <a:latin typeface="Alice Light" pitchFamily="34" charset="0"/>
                <a:ea typeface="Alice Light" pitchFamily="34" charset="-122"/>
                <a:cs typeface="Alice Light" pitchFamily="34" charset="-120"/>
              </a:rPr>
              <a:t>04</a:t>
            </a:r>
            <a:endParaRPr lang="en-US" sz="1150" dirty="0"/>
          </a:p>
        </p:txBody>
      </p:sp>
      <p:sp>
        <p:nvSpPr>
          <p:cNvPr id="27" name="Shape 24"/>
          <p:cNvSpPr/>
          <p:nvPr/>
        </p:nvSpPr>
        <p:spPr>
          <a:xfrm>
            <a:off x="10244733" y="6029920"/>
            <a:ext cx="3611880" cy="15240"/>
          </a:xfrm>
          <a:prstGeom prst="rect">
            <a:avLst/>
          </a:prstGeom>
          <a:solidFill>
            <a:srgbClr val="1B5F39"/>
          </a:solidFill>
          <a:ln/>
        </p:spPr>
      </p:sp>
      <p:sp>
        <p:nvSpPr>
          <p:cNvPr id="28" name="Text 25"/>
          <p:cNvSpPr/>
          <p:nvPr/>
        </p:nvSpPr>
        <p:spPr>
          <a:xfrm>
            <a:off x="10244733" y="6133624"/>
            <a:ext cx="2028825" cy="228838"/>
          </a:xfrm>
          <a:prstGeom prst="rect">
            <a:avLst/>
          </a:prstGeom>
          <a:noFill/>
          <a:ln/>
        </p:spPr>
        <p:txBody>
          <a:bodyPr wrap="none" lIns="0" tIns="0" rIns="0" bIns="0" rtlCol="0" anchor="t"/>
          <a:lstStyle/>
          <a:p>
            <a:pPr marL="0" indent="0" algn="l">
              <a:lnSpc>
                <a:spcPts val="1800"/>
              </a:lnSpc>
              <a:buNone/>
            </a:pPr>
            <a:r>
              <a:rPr lang="en-US" sz="1400" dirty="0">
                <a:solidFill>
                  <a:srgbClr val="2C2821"/>
                </a:solidFill>
                <a:latin typeface="Alice" pitchFamily="34" charset="0"/>
                <a:ea typeface="Alice" pitchFamily="34" charset="-122"/>
                <a:cs typeface="Alice" pitchFamily="34" charset="-120"/>
              </a:rPr>
              <a:t>Kepemimpinan Strategis</a:t>
            </a:r>
            <a:endParaRPr lang="en-US" sz="1400" dirty="0"/>
          </a:p>
        </p:txBody>
      </p:sp>
      <p:sp>
        <p:nvSpPr>
          <p:cNvPr id="29" name="Text 26"/>
          <p:cNvSpPr/>
          <p:nvPr/>
        </p:nvSpPr>
        <p:spPr>
          <a:xfrm>
            <a:off x="10244733" y="6470571"/>
            <a:ext cx="3611880" cy="407432"/>
          </a:xfrm>
          <a:prstGeom prst="rect">
            <a:avLst/>
          </a:prstGeom>
          <a:noFill/>
          <a:ln/>
        </p:spPr>
        <p:txBody>
          <a:bodyPr wrap="square" lIns="0" tIns="0" rIns="0" bIns="0" rtlCol="0" anchor="t"/>
          <a:lstStyle/>
          <a:p>
            <a:pPr marL="0" indent="0" algn="l">
              <a:lnSpc>
                <a:spcPts val="1600"/>
              </a:lnSpc>
              <a:buNone/>
            </a:pPr>
            <a:r>
              <a:rPr lang="en-US" sz="1150" dirty="0">
                <a:solidFill>
                  <a:srgbClr val="2C2821"/>
                </a:solidFill>
                <a:latin typeface="Lora" pitchFamily="34" charset="0"/>
                <a:ea typeface="Lora" pitchFamily="34" charset="-122"/>
                <a:cs typeface="Lora" pitchFamily="34" charset="-120"/>
              </a:rPr>
              <a:t>Model 4I Bass, berpikir sistemik, memimpin perubahan</a:t>
            </a:r>
            <a:endParaRPr lang="en-US" sz="1150" dirty="0"/>
          </a:p>
        </p:txBody>
      </p:sp>
      <p:pic>
        <p:nvPicPr>
          <p:cNvPr id="30" name="Image 1" descr="preencoded.png"/>
          <p:cNvPicPr>
            <a:picLocks noChangeAspect="1"/>
          </p:cNvPicPr>
          <p:nvPr/>
        </p:nvPicPr>
        <p:blipFill>
          <a:blip r:embed="rId4"/>
          <a:stretch>
            <a:fillRect/>
          </a:stretch>
        </p:blipFill>
        <p:spPr>
          <a:xfrm>
            <a:off x="13780624" y="196572"/>
            <a:ext cx="706279" cy="68139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793790" y="1346597"/>
            <a:ext cx="1691164" cy="373142"/>
          </a:xfrm>
          <a:prstGeom prst="roundRect">
            <a:avLst>
              <a:gd name="adj" fmla="val 6383"/>
            </a:avLst>
          </a:prstGeom>
          <a:solidFill>
            <a:srgbClr val="D7F4E4"/>
          </a:solidFill>
          <a:ln/>
        </p:spPr>
      </p:sp>
      <p:sp>
        <p:nvSpPr>
          <p:cNvPr id="3" name="Text 1"/>
          <p:cNvSpPr/>
          <p:nvPr/>
        </p:nvSpPr>
        <p:spPr>
          <a:xfrm>
            <a:off x="912852" y="1406128"/>
            <a:ext cx="1453039" cy="254079"/>
          </a:xfrm>
          <a:prstGeom prst="rect">
            <a:avLst/>
          </a:prstGeom>
          <a:noFill/>
          <a:ln/>
        </p:spPr>
        <p:txBody>
          <a:bodyPr wrap="none" lIns="0" tIns="0" rIns="0" bIns="0" rtlCol="0" anchor="t"/>
          <a:lstStyle/>
          <a:p>
            <a:pPr marL="0" indent="0" algn="l">
              <a:lnSpc>
                <a:spcPts val="2000"/>
              </a:lnSpc>
              <a:buNone/>
            </a:pPr>
            <a:r>
              <a:rPr lang="en-US" sz="1250" dirty="0">
                <a:solidFill>
                  <a:srgbClr val="2C2821"/>
                </a:solidFill>
                <a:latin typeface="Lora" pitchFamily="34" charset="0"/>
                <a:ea typeface="Lora" pitchFamily="34" charset="-122"/>
                <a:cs typeface="Lora" pitchFamily="34" charset="-120"/>
              </a:rPr>
              <a:t>LPK-DKN-LEAD-04</a:t>
            </a:r>
            <a:endParaRPr lang="en-US" sz="1250" dirty="0"/>
          </a:p>
        </p:txBody>
      </p:sp>
      <p:sp>
        <p:nvSpPr>
          <p:cNvPr id="4" name="Shape 2"/>
          <p:cNvSpPr/>
          <p:nvPr/>
        </p:nvSpPr>
        <p:spPr>
          <a:xfrm>
            <a:off x="2584133" y="1338977"/>
            <a:ext cx="1589127" cy="388382"/>
          </a:xfrm>
          <a:prstGeom prst="roundRect">
            <a:avLst>
              <a:gd name="adj" fmla="val 6132"/>
            </a:avLst>
          </a:prstGeom>
          <a:noFill/>
          <a:ln w="7620">
            <a:solidFill>
              <a:srgbClr val="1B5F39"/>
            </a:solidFill>
            <a:prstDash val="solid"/>
          </a:ln>
        </p:spPr>
      </p:sp>
      <p:sp>
        <p:nvSpPr>
          <p:cNvPr id="5" name="Text 3"/>
          <p:cNvSpPr/>
          <p:nvPr/>
        </p:nvSpPr>
        <p:spPr>
          <a:xfrm>
            <a:off x="2710815" y="1406128"/>
            <a:ext cx="1335762" cy="254079"/>
          </a:xfrm>
          <a:prstGeom prst="rect">
            <a:avLst/>
          </a:prstGeom>
          <a:noFill/>
          <a:ln/>
        </p:spPr>
        <p:txBody>
          <a:bodyPr wrap="none" lIns="0" tIns="0" rIns="0" bIns="0" rtlCol="0" anchor="t"/>
          <a:lstStyle/>
          <a:p>
            <a:pPr marL="0" indent="0" algn="l">
              <a:lnSpc>
                <a:spcPts val="2000"/>
              </a:lnSpc>
              <a:buNone/>
            </a:pPr>
            <a:r>
              <a:rPr lang="en-US" sz="1250" dirty="0">
                <a:solidFill>
                  <a:srgbClr val="1B5F39"/>
                </a:solidFill>
                <a:latin typeface="Lora" pitchFamily="34" charset="0"/>
                <a:ea typeface="Lora" pitchFamily="34" charset="-122"/>
                <a:cs typeface="Lora" pitchFamily="34" charset="-120"/>
              </a:rPr>
              <a:t>FULL DAY • 7 SESI</a:t>
            </a:r>
            <a:endParaRPr lang="en-US" sz="1250" dirty="0"/>
          </a:p>
        </p:txBody>
      </p:sp>
      <p:sp>
        <p:nvSpPr>
          <p:cNvPr id="6" name="Text 4"/>
          <p:cNvSpPr/>
          <p:nvPr/>
        </p:nvSpPr>
        <p:spPr>
          <a:xfrm>
            <a:off x="793790" y="1806654"/>
            <a:ext cx="8786098" cy="620078"/>
          </a:xfrm>
          <a:prstGeom prst="rect">
            <a:avLst/>
          </a:prstGeom>
          <a:noFill/>
          <a:ln/>
        </p:spPr>
        <p:txBody>
          <a:bodyPr wrap="none" lIns="0" tIns="0" rIns="0" bIns="0" rtlCol="0" anchor="t"/>
          <a:lstStyle/>
          <a:p>
            <a:pPr marL="0" indent="0" algn="l">
              <a:lnSpc>
                <a:spcPts val="4850"/>
              </a:lnSpc>
              <a:buNone/>
            </a:pPr>
            <a:r>
              <a:rPr lang="en-US" sz="3900" dirty="0">
                <a:solidFill>
                  <a:srgbClr val="233E32"/>
                </a:solidFill>
                <a:latin typeface="Alice" pitchFamily="34" charset="0"/>
                <a:ea typeface="Alice" pitchFamily="34" charset="-122"/>
                <a:cs typeface="Alice" pitchFamily="34" charset="-120"/>
              </a:rPr>
              <a:t>Coaching &amp; Mentoring for Performance</a:t>
            </a:r>
            <a:endParaRPr lang="en-US" sz="3900" dirty="0"/>
          </a:p>
        </p:txBody>
      </p:sp>
      <p:sp>
        <p:nvSpPr>
          <p:cNvPr id="7" name="Text 5"/>
          <p:cNvSpPr/>
          <p:nvPr/>
        </p:nvSpPr>
        <p:spPr>
          <a:xfrm>
            <a:off x="793790" y="272438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Manajer terbaik tidak mengarahkan — mereka melatih. Program full-day transformasional ini mengubah manajer dari pemberi tugas menjadi performance coach, dilengkapi GROW Model, framework SBI, membangun psychological safety, dan simulasi coaching nyata.</a:t>
            </a:r>
            <a:endParaRPr lang="en-US" sz="1550" dirty="0"/>
          </a:p>
        </p:txBody>
      </p:sp>
      <p:pic>
        <p:nvPicPr>
          <p:cNvPr id="8" name="Image 0" descr="preencoded.png"/>
          <p:cNvPicPr>
            <a:picLocks noChangeAspect="1"/>
          </p:cNvPicPr>
          <p:nvPr/>
        </p:nvPicPr>
        <p:blipFill>
          <a:blip r:embed="rId3"/>
          <a:stretch>
            <a:fillRect/>
          </a:stretch>
        </p:blipFill>
        <p:spPr>
          <a:xfrm>
            <a:off x="793790" y="3582710"/>
            <a:ext cx="1840111" cy="1137166"/>
          </a:xfrm>
          <a:prstGeom prst="rect">
            <a:avLst/>
          </a:prstGeom>
        </p:spPr>
      </p:pic>
      <p:sp>
        <p:nvSpPr>
          <p:cNvPr id="9" name="Text 6"/>
          <p:cNvSpPr/>
          <p:nvPr/>
        </p:nvSpPr>
        <p:spPr>
          <a:xfrm>
            <a:off x="793790" y="4967883"/>
            <a:ext cx="2560439"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GROW Model Coaching</a:t>
            </a:r>
            <a:endParaRPr lang="en-US" sz="1950" dirty="0"/>
          </a:p>
        </p:txBody>
      </p:sp>
      <p:sp>
        <p:nvSpPr>
          <p:cNvPr id="10" name="Text 7"/>
          <p:cNvSpPr/>
          <p:nvPr/>
        </p:nvSpPr>
        <p:spPr>
          <a:xfrm>
            <a:off x="793790" y="5397103"/>
            <a:ext cx="4182189"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Kerangka coaching terstruktur: Goal, Reality, Options, Will — untuk percakapan yang mengubah kinerja.</a:t>
            </a:r>
            <a:endParaRPr lang="en-US" sz="1550" dirty="0"/>
          </a:p>
        </p:txBody>
      </p:sp>
      <p:pic>
        <p:nvPicPr>
          <p:cNvPr id="11" name="Image 1" descr="preencoded.png"/>
          <p:cNvPicPr>
            <a:picLocks noChangeAspect="1"/>
          </p:cNvPicPr>
          <p:nvPr/>
        </p:nvPicPr>
        <p:blipFill>
          <a:blip r:embed="rId4"/>
          <a:stretch>
            <a:fillRect/>
          </a:stretch>
        </p:blipFill>
        <p:spPr>
          <a:xfrm>
            <a:off x="5223986" y="3582710"/>
            <a:ext cx="1840111" cy="1137166"/>
          </a:xfrm>
          <a:prstGeom prst="rect">
            <a:avLst/>
          </a:prstGeom>
        </p:spPr>
      </p:pic>
      <p:sp>
        <p:nvSpPr>
          <p:cNvPr id="12" name="Text 8"/>
          <p:cNvSpPr/>
          <p:nvPr/>
        </p:nvSpPr>
        <p:spPr>
          <a:xfrm>
            <a:off x="5223986" y="496788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SBI Feedback Mastery</a:t>
            </a:r>
            <a:endParaRPr lang="en-US" sz="1950" dirty="0"/>
          </a:p>
        </p:txBody>
      </p:sp>
      <p:sp>
        <p:nvSpPr>
          <p:cNvPr id="13" name="Text 9"/>
          <p:cNvSpPr/>
          <p:nvPr/>
        </p:nvSpPr>
        <p:spPr>
          <a:xfrm>
            <a:off x="5223986" y="5397103"/>
            <a:ext cx="4182308"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Memberikan feedback konstruktif tanpa memicu defensiveness menggunakan framework Situation-Behavior-Impact.</a:t>
            </a:r>
            <a:endParaRPr lang="en-US" sz="1550" dirty="0"/>
          </a:p>
        </p:txBody>
      </p:sp>
      <p:pic>
        <p:nvPicPr>
          <p:cNvPr id="14" name="Image 2" descr="preencoded.png"/>
          <p:cNvPicPr>
            <a:picLocks noChangeAspect="1"/>
          </p:cNvPicPr>
          <p:nvPr/>
        </p:nvPicPr>
        <p:blipFill>
          <a:blip r:embed="rId5"/>
          <a:stretch>
            <a:fillRect/>
          </a:stretch>
        </p:blipFill>
        <p:spPr>
          <a:xfrm>
            <a:off x="9654302" y="3582710"/>
            <a:ext cx="1840111" cy="1137166"/>
          </a:xfrm>
          <a:prstGeom prst="rect">
            <a:avLst/>
          </a:prstGeom>
        </p:spPr>
      </p:pic>
      <p:sp>
        <p:nvSpPr>
          <p:cNvPr id="15" name="Text 10"/>
          <p:cNvSpPr/>
          <p:nvPr/>
        </p:nvSpPr>
        <p:spPr>
          <a:xfrm>
            <a:off x="9654302" y="496788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Psychological Safety</a:t>
            </a:r>
            <a:endParaRPr lang="en-US" sz="1950" dirty="0"/>
          </a:p>
        </p:txBody>
      </p:sp>
      <p:sp>
        <p:nvSpPr>
          <p:cNvPr id="16" name="Text 11"/>
          <p:cNvSpPr/>
          <p:nvPr/>
        </p:nvSpPr>
        <p:spPr>
          <a:xfrm>
            <a:off x="9654302" y="5397103"/>
            <a:ext cx="4182308"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Membangun fondasi budaya coaching berbasis kepercayaan — Google Project Aristotle dalam praktik nyata.</a:t>
            </a:r>
            <a:endParaRPr lang="en-US" sz="1550" dirty="0"/>
          </a:p>
        </p:txBody>
      </p:sp>
      <p:sp>
        <p:nvSpPr>
          <p:cNvPr id="17" name="Text 12"/>
          <p:cNvSpPr/>
          <p:nvPr/>
        </p:nvSpPr>
        <p:spPr>
          <a:xfrm>
            <a:off x="793790" y="6572964"/>
            <a:ext cx="13042821" cy="317540"/>
          </a:xfrm>
          <a:prstGeom prst="rect">
            <a:avLst/>
          </a:prstGeom>
          <a:noFill/>
          <a:ln/>
        </p:spPr>
        <p:txBody>
          <a:bodyPr wrap="none" lIns="0" tIns="0" rIns="0" bIns="0" rtlCol="0" anchor="t"/>
          <a:lstStyle/>
          <a:p>
            <a:pPr marL="0" indent="0" algn="l">
              <a:lnSpc>
                <a:spcPts val="2500"/>
              </a:lnSpc>
              <a:buNone/>
            </a:pPr>
            <a:r>
              <a:rPr lang="en-US" sz="1550" b="1" dirty="0">
                <a:solidFill>
                  <a:srgbClr val="2C2821"/>
                </a:solidFill>
                <a:latin typeface="Lora" pitchFamily="34" charset="0"/>
                <a:ea typeface="Lora" pitchFamily="34" charset="-122"/>
                <a:cs typeface="Lora" pitchFamily="34" charset="-120"/>
              </a:rPr>
              <a:t>Target Peserta:</a:t>
            </a:r>
            <a:r>
              <a:rPr lang="en-US" sz="1550" dirty="0">
                <a:solidFill>
                  <a:srgbClr val="2C2821"/>
                </a:solidFill>
                <a:latin typeface="Lora" pitchFamily="34" charset="0"/>
                <a:ea typeface="Lora" pitchFamily="34" charset="-122"/>
                <a:cs typeface="Lora" pitchFamily="34" charset="-120"/>
              </a:rPr>
              <a:t> Supervisor &amp; Manager — Perbankan, BUMN, Korporat │ </a:t>
            </a:r>
            <a:r>
              <a:rPr lang="en-US" sz="1550" b="1" dirty="0">
                <a:solidFill>
                  <a:srgbClr val="2C2821"/>
                </a:solidFill>
                <a:latin typeface="Lora" pitchFamily="34" charset="0"/>
                <a:ea typeface="Lora" pitchFamily="34" charset="-122"/>
                <a:cs typeface="Lora" pitchFamily="34" charset="-120"/>
              </a:rPr>
              <a:t>Format:</a:t>
            </a:r>
            <a:r>
              <a:rPr lang="en-US" sz="1550" dirty="0">
                <a:solidFill>
                  <a:srgbClr val="2C2821"/>
                </a:solidFill>
                <a:latin typeface="Lora" pitchFamily="34" charset="0"/>
                <a:ea typeface="Lora" pitchFamily="34" charset="-122"/>
                <a:cs typeface="Lora" pitchFamily="34" charset="-120"/>
              </a:rPr>
              <a:t> Full Day (±8 Jam) │ 30% konsep + 70% praktik langsung</a:t>
            </a:r>
            <a:endParaRPr lang="en-US" sz="1550" dirty="0"/>
          </a:p>
        </p:txBody>
      </p:sp>
      <p:pic>
        <p:nvPicPr>
          <p:cNvPr id="18" name="Image 3" descr="preencoded.png"/>
          <p:cNvPicPr>
            <a:picLocks noChangeAspect="1"/>
          </p:cNvPicPr>
          <p:nvPr/>
        </p:nvPicPr>
        <p:blipFill>
          <a:blip r:embed="rId6"/>
          <a:stretch>
            <a:fillRect/>
          </a:stretch>
        </p:blipFill>
        <p:spPr>
          <a:xfrm>
            <a:off x="198358" y="199668"/>
            <a:ext cx="717352" cy="69222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793790" y="1626751"/>
            <a:ext cx="1437799" cy="300990"/>
          </a:xfrm>
          <a:prstGeom prst="roundRect">
            <a:avLst>
              <a:gd name="adj" fmla="val 6726"/>
            </a:avLst>
          </a:prstGeom>
          <a:solidFill>
            <a:srgbClr val="D7F4E4"/>
          </a:solidFill>
          <a:ln/>
        </p:spPr>
      </p:sp>
      <p:sp>
        <p:nvSpPr>
          <p:cNvPr id="4" name="Text 1"/>
          <p:cNvSpPr/>
          <p:nvPr/>
        </p:nvSpPr>
        <p:spPr>
          <a:xfrm>
            <a:off x="894993" y="1677353"/>
            <a:ext cx="1235392" cy="199787"/>
          </a:xfrm>
          <a:prstGeom prst="rect">
            <a:avLst/>
          </a:prstGeom>
          <a:noFill/>
          <a:ln/>
        </p:spPr>
        <p:txBody>
          <a:bodyPr wrap="none" lIns="0" tIns="0" rIns="0" bIns="0" rtlCol="0" anchor="t"/>
          <a:lstStyle/>
          <a:p>
            <a:pPr marL="0" indent="0" algn="l">
              <a:lnSpc>
                <a:spcPts val="1550"/>
              </a:lnSpc>
              <a:buNone/>
            </a:pPr>
            <a:r>
              <a:rPr lang="en-US" sz="1050" dirty="0">
                <a:solidFill>
                  <a:srgbClr val="2C2821"/>
                </a:solidFill>
                <a:latin typeface="Lora" pitchFamily="34" charset="0"/>
                <a:ea typeface="Lora" pitchFamily="34" charset="-122"/>
                <a:cs typeface="Lora" pitchFamily="34" charset="-120"/>
              </a:rPr>
              <a:t>LPK-DKN-LEAD-05</a:t>
            </a:r>
            <a:endParaRPr lang="en-US" sz="1050" dirty="0"/>
          </a:p>
        </p:txBody>
      </p:sp>
      <p:sp>
        <p:nvSpPr>
          <p:cNvPr id="5" name="Shape 2"/>
          <p:cNvSpPr/>
          <p:nvPr/>
        </p:nvSpPr>
        <p:spPr>
          <a:xfrm>
            <a:off x="2315885" y="1619131"/>
            <a:ext cx="2414468" cy="316230"/>
          </a:xfrm>
          <a:prstGeom prst="roundRect">
            <a:avLst>
              <a:gd name="adj" fmla="val 6402"/>
            </a:avLst>
          </a:prstGeom>
          <a:noFill/>
          <a:ln w="7620">
            <a:solidFill>
              <a:srgbClr val="1B5F39"/>
            </a:solidFill>
            <a:prstDash val="solid"/>
          </a:ln>
        </p:spPr>
      </p:sp>
      <p:sp>
        <p:nvSpPr>
          <p:cNvPr id="6" name="Text 3"/>
          <p:cNvSpPr/>
          <p:nvPr/>
        </p:nvSpPr>
        <p:spPr>
          <a:xfrm>
            <a:off x="2424708" y="1677353"/>
            <a:ext cx="2196822" cy="199787"/>
          </a:xfrm>
          <a:prstGeom prst="rect">
            <a:avLst/>
          </a:prstGeom>
          <a:noFill/>
          <a:ln/>
        </p:spPr>
        <p:txBody>
          <a:bodyPr wrap="none" lIns="0" tIns="0" rIns="0" bIns="0" rtlCol="0" anchor="t"/>
          <a:lstStyle/>
          <a:p>
            <a:pPr marL="0" indent="0" algn="l">
              <a:lnSpc>
                <a:spcPts val="1550"/>
              </a:lnSpc>
              <a:buNone/>
            </a:pPr>
            <a:r>
              <a:rPr lang="en-US" sz="1050" dirty="0">
                <a:solidFill>
                  <a:srgbClr val="1B5F39"/>
                </a:solidFill>
                <a:latin typeface="Lora" pitchFamily="34" charset="0"/>
                <a:ea typeface="Lora" pitchFamily="34" charset="-122"/>
                <a:cs typeface="Lora" pitchFamily="34" charset="-120"/>
              </a:rPr>
              <a:t>120 MENIT • WEBINAR EKSEKUTIF</a:t>
            </a:r>
            <a:endParaRPr lang="en-US" sz="1050" dirty="0"/>
          </a:p>
        </p:txBody>
      </p:sp>
      <p:sp>
        <p:nvSpPr>
          <p:cNvPr id="7" name="Text 4"/>
          <p:cNvSpPr/>
          <p:nvPr/>
        </p:nvSpPr>
        <p:spPr>
          <a:xfrm>
            <a:off x="793790" y="1992630"/>
            <a:ext cx="7138987" cy="527090"/>
          </a:xfrm>
          <a:prstGeom prst="rect">
            <a:avLst/>
          </a:prstGeom>
          <a:noFill/>
          <a:ln/>
        </p:spPr>
        <p:txBody>
          <a:bodyPr wrap="none" lIns="0" tIns="0" rIns="0" bIns="0" rtlCol="0" anchor="t"/>
          <a:lstStyle/>
          <a:p>
            <a:pPr marL="0" indent="0" algn="l">
              <a:lnSpc>
                <a:spcPts val="4150"/>
              </a:lnSpc>
              <a:buNone/>
            </a:pPr>
            <a:r>
              <a:rPr lang="en-US" sz="3300" dirty="0">
                <a:solidFill>
                  <a:srgbClr val="233E32"/>
                </a:solidFill>
                <a:latin typeface="Alice" pitchFamily="34" charset="0"/>
                <a:ea typeface="Alice" pitchFamily="34" charset="-122"/>
                <a:cs typeface="Alice" pitchFamily="34" charset="-120"/>
              </a:rPr>
              <a:t>Why Good Strategies Fail in Execution</a:t>
            </a:r>
            <a:endParaRPr lang="en-US" sz="3300" dirty="0"/>
          </a:p>
        </p:txBody>
      </p:sp>
      <p:sp>
        <p:nvSpPr>
          <p:cNvPr id="8" name="Text 5"/>
          <p:cNvSpPr/>
          <p:nvPr/>
        </p:nvSpPr>
        <p:spPr>
          <a:xfrm>
            <a:off x="793790" y="2863691"/>
            <a:ext cx="4369237" cy="1747718"/>
          </a:xfrm>
          <a:prstGeom prst="rect">
            <a:avLst/>
          </a:prstGeom>
          <a:noFill/>
          <a:ln/>
        </p:spPr>
        <p:txBody>
          <a:bodyPr wrap="squar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Riset Harvard Business Review mengungkapkan hanya </a:t>
            </a:r>
            <a:r>
              <a:rPr lang="en-US" sz="1300" b="1" dirty="0">
                <a:solidFill>
                  <a:srgbClr val="2C2821"/>
                </a:solidFill>
                <a:latin typeface="Lora" pitchFamily="34" charset="0"/>
                <a:ea typeface="Lora" pitchFamily="34" charset="-122"/>
                <a:cs typeface="Lora" pitchFamily="34" charset="-120"/>
              </a:rPr>
              <a:t>9% eksekutif</a:t>
            </a:r>
            <a:r>
              <a:rPr lang="en-US" sz="1300" dirty="0">
                <a:solidFill>
                  <a:srgbClr val="2C2821"/>
                </a:solidFill>
                <a:latin typeface="Lora" pitchFamily="34" charset="0"/>
                <a:ea typeface="Lora" pitchFamily="34" charset="-122"/>
                <a:cs typeface="Lora" pitchFamily="34" charset="-120"/>
              </a:rPr>
              <a:t> merasa strategi dieksekusi secara konsisten. Program webinar eksekutif 2 jam ini membedah kesenjangan paling kritis dalam kepemimpinan: mengapa strategi bagus gagal di eksekusi, dan bagaimana membangun ritme eksekusi yang menghasilkan hasil nyata.</a:t>
            </a:r>
            <a:endParaRPr lang="en-US" sz="1300" dirty="0"/>
          </a:p>
        </p:txBody>
      </p:sp>
      <p:sp>
        <p:nvSpPr>
          <p:cNvPr id="9" name="Text 6"/>
          <p:cNvSpPr/>
          <p:nvPr/>
        </p:nvSpPr>
        <p:spPr>
          <a:xfrm>
            <a:off x="793790" y="4754761"/>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233E32"/>
                </a:solidFill>
                <a:latin typeface="Alice" pitchFamily="34" charset="0"/>
                <a:ea typeface="Alice" pitchFamily="34" charset="-122"/>
                <a:cs typeface="Alice" pitchFamily="34" charset="-120"/>
              </a:rPr>
              <a:t>Key Outcomes</a:t>
            </a:r>
            <a:endParaRPr lang="en-US" sz="1650" dirty="0"/>
          </a:p>
        </p:txBody>
      </p:sp>
      <p:sp>
        <p:nvSpPr>
          <p:cNvPr id="10" name="Text 7"/>
          <p:cNvSpPr/>
          <p:nvPr/>
        </p:nvSpPr>
        <p:spPr>
          <a:xfrm>
            <a:off x="793790" y="5161598"/>
            <a:ext cx="4369237" cy="1398746"/>
          </a:xfrm>
          <a:prstGeom prst="rect">
            <a:avLst/>
          </a:prstGeom>
          <a:noFill/>
          <a:ln/>
        </p:spPr>
        <p:txBody>
          <a:bodyPr wrap="square" lIns="0" tIns="0" rIns="0" bIns="0" rtlCol="0" anchor="t"/>
          <a:lstStyle/>
          <a:p>
            <a:pPr marL="342900" indent="-342900" algn="l">
              <a:lnSpc>
                <a:spcPts val="1950"/>
              </a:lnSpc>
              <a:buSzPct val="100000"/>
              <a:buChar char="•"/>
            </a:pPr>
            <a:r>
              <a:rPr lang="en-US" sz="1300" dirty="0">
                <a:solidFill>
                  <a:srgbClr val="2C2821"/>
                </a:solidFill>
                <a:latin typeface="Lora" pitchFamily="34" charset="0"/>
                <a:ea typeface="Lora" pitchFamily="34" charset="-122"/>
                <a:cs typeface="Lora" pitchFamily="34" charset="-120"/>
              </a:rPr>
              <a:t>Identifikasi 5 penyebab sistemik kegagalan eksekusi</a:t>
            </a:r>
            <a:endParaRPr lang="en-US" sz="1300" dirty="0"/>
          </a:p>
          <a:p>
            <a:pPr marL="342900" indent="-342900" algn="l">
              <a:lnSpc>
                <a:spcPts val="1950"/>
              </a:lnSpc>
              <a:buSzPct val="100000"/>
              <a:buChar char="•"/>
            </a:pPr>
            <a:r>
              <a:rPr lang="en-US" sz="1300" dirty="0">
                <a:solidFill>
                  <a:srgbClr val="2C2821"/>
                </a:solidFill>
                <a:latin typeface="Lora" pitchFamily="34" charset="0"/>
                <a:ea typeface="Lora" pitchFamily="34" charset="-122"/>
                <a:cs typeface="Lora" pitchFamily="34" charset="-120"/>
              </a:rPr>
              <a:t>Kuasai 4 Disciplines of Execution (4DX) secara praktis</a:t>
            </a:r>
            <a:endParaRPr lang="en-US" sz="1300" dirty="0"/>
          </a:p>
          <a:p>
            <a:pPr marL="342900" indent="-342900" algn="l">
              <a:lnSpc>
                <a:spcPts val="1950"/>
              </a:lnSpc>
              <a:buSzPct val="100000"/>
              <a:buChar char="•"/>
            </a:pPr>
            <a:r>
              <a:rPr lang="en-US" sz="1300" dirty="0">
                <a:solidFill>
                  <a:srgbClr val="2C2821"/>
                </a:solidFill>
                <a:latin typeface="Lora" pitchFamily="34" charset="0"/>
                <a:ea typeface="Lora" pitchFamily="34" charset="-122"/>
                <a:cs typeface="Lora" pitchFamily="34" charset="-120"/>
              </a:rPr>
              <a:t>Bangun cadence of accountability yang konsisten</a:t>
            </a:r>
            <a:endParaRPr lang="en-US" sz="1300" dirty="0"/>
          </a:p>
          <a:p>
            <a:pPr marL="342900" indent="-342900" algn="l">
              <a:lnSpc>
                <a:spcPts val="1950"/>
              </a:lnSpc>
              <a:buSzPct val="100000"/>
              <a:buChar char="•"/>
            </a:pPr>
            <a:r>
              <a:rPr lang="en-US" sz="1300" dirty="0">
                <a:solidFill>
                  <a:srgbClr val="2C2821"/>
                </a:solidFill>
                <a:latin typeface="Lora" pitchFamily="34" charset="0"/>
                <a:ea typeface="Lora" pitchFamily="34" charset="-122"/>
                <a:cs typeface="Lora" pitchFamily="34" charset="-120"/>
              </a:rPr>
              <a:t>Rancang personal execution plan 30 hari</a:t>
            </a:r>
            <a:endParaRPr lang="en-US" sz="1300" dirty="0"/>
          </a:p>
        </p:txBody>
      </p:sp>
      <p:sp>
        <p:nvSpPr>
          <p:cNvPr id="11" name="Shape 8"/>
          <p:cNvSpPr/>
          <p:nvPr/>
        </p:nvSpPr>
        <p:spPr>
          <a:xfrm>
            <a:off x="5460683" y="2734747"/>
            <a:ext cx="3018473" cy="3875723"/>
          </a:xfrm>
          <a:prstGeom prst="roundRect">
            <a:avLst>
              <a:gd name="adj" fmla="val 838"/>
            </a:avLst>
          </a:prstGeom>
          <a:solidFill>
            <a:srgbClr val="1B5F39"/>
          </a:solidFill>
          <a:ln/>
        </p:spPr>
      </p:sp>
      <p:sp>
        <p:nvSpPr>
          <p:cNvPr id="12" name="Text 9"/>
          <p:cNvSpPr/>
          <p:nvPr/>
        </p:nvSpPr>
        <p:spPr>
          <a:xfrm>
            <a:off x="5629275" y="2878098"/>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FFFFFF"/>
                </a:solidFill>
                <a:latin typeface="Alice" pitchFamily="34" charset="0"/>
                <a:ea typeface="Alice" pitchFamily="34" charset="-122"/>
                <a:cs typeface="Alice" pitchFamily="34" charset="-120"/>
              </a:rPr>
              <a:t>3 Gap Utama Eksekusi</a:t>
            </a:r>
            <a:endParaRPr lang="en-US" sz="1650" dirty="0"/>
          </a:p>
        </p:txBody>
      </p:sp>
      <p:sp>
        <p:nvSpPr>
          <p:cNvPr id="13" name="Text 10"/>
          <p:cNvSpPr/>
          <p:nvPr/>
        </p:nvSpPr>
        <p:spPr>
          <a:xfrm>
            <a:off x="5629275" y="3284934"/>
            <a:ext cx="2681288" cy="1598295"/>
          </a:xfrm>
          <a:prstGeom prst="rect">
            <a:avLst/>
          </a:prstGeom>
          <a:noFill/>
          <a:ln/>
        </p:spPr>
        <p:txBody>
          <a:bodyPr wrap="square" lIns="0" tIns="0" rIns="0" bIns="0" rtlCol="0" anchor="t"/>
          <a:lstStyle/>
          <a:p>
            <a:pPr marL="342900" indent="-342900" algn="l">
              <a:lnSpc>
                <a:spcPts val="1950"/>
              </a:lnSpc>
              <a:buSzPct val="100000"/>
              <a:buChar char="•"/>
            </a:pPr>
            <a:r>
              <a:rPr lang="en-US" sz="1300" b="1" dirty="0">
                <a:solidFill>
                  <a:srgbClr val="FFFFFF"/>
                </a:solidFill>
                <a:latin typeface="Lora" pitchFamily="34" charset="0"/>
                <a:ea typeface="Lora" pitchFamily="34" charset="-122"/>
                <a:cs typeface="Lora" pitchFamily="34" charset="-120"/>
              </a:rPr>
              <a:t>Clarity Gap</a:t>
            </a:r>
            <a:r>
              <a:rPr lang="en-US" sz="1300" dirty="0">
                <a:solidFill>
                  <a:srgbClr val="FFFFFF"/>
                </a:solidFill>
                <a:latin typeface="Lora" pitchFamily="34" charset="0"/>
                <a:ea typeface="Lora" pitchFamily="34" charset="-122"/>
                <a:cs typeface="Lora" pitchFamily="34" charset="-120"/>
              </a:rPr>
              <a:t>: Tim tidak paham arah strategis</a:t>
            </a:r>
            <a:endParaRPr lang="en-US" sz="1300" dirty="0"/>
          </a:p>
          <a:p>
            <a:pPr marL="342900" indent="-342900" algn="l">
              <a:lnSpc>
                <a:spcPts val="1950"/>
              </a:lnSpc>
              <a:buSzPct val="100000"/>
              <a:buChar char="•"/>
            </a:pPr>
            <a:r>
              <a:rPr lang="en-US" sz="1300" b="1" dirty="0">
                <a:solidFill>
                  <a:srgbClr val="FFFFFF"/>
                </a:solidFill>
                <a:latin typeface="Lora" pitchFamily="34" charset="0"/>
                <a:ea typeface="Lora" pitchFamily="34" charset="-122"/>
                <a:cs typeface="Lora" pitchFamily="34" charset="-120"/>
              </a:rPr>
              <a:t>Alignment Gap</a:t>
            </a:r>
            <a:r>
              <a:rPr lang="en-US" sz="1300" dirty="0">
                <a:solidFill>
                  <a:srgbClr val="FFFFFF"/>
                </a:solidFill>
                <a:latin typeface="Lora" pitchFamily="34" charset="0"/>
                <a:ea typeface="Lora" pitchFamily="34" charset="-122"/>
                <a:cs typeface="Lora" pitchFamily="34" charset="-120"/>
              </a:rPr>
              <a:t>: Prioritas tidak selaras lintas fungsi</a:t>
            </a:r>
            <a:endParaRPr lang="en-US" sz="1300" dirty="0"/>
          </a:p>
          <a:p>
            <a:pPr marL="342900" indent="-342900" algn="l">
              <a:lnSpc>
                <a:spcPts val="1950"/>
              </a:lnSpc>
              <a:buSzPct val="100000"/>
              <a:buChar char="•"/>
            </a:pPr>
            <a:r>
              <a:rPr lang="en-US" sz="1300" b="1" dirty="0">
                <a:solidFill>
                  <a:srgbClr val="FFFFFF"/>
                </a:solidFill>
                <a:latin typeface="Lora" pitchFamily="34" charset="0"/>
                <a:ea typeface="Lora" pitchFamily="34" charset="-122"/>
                <a:cs typeface="Lora" pitchFamily="34" charset="-120"/>
              </a:rPr>
              <a:t>Accountability Gap</a:t>
            </a:r>
            <a:r>
              <a:rPr lang="en-US" sz="1300" dirty="0">
                <a:solidFill>
                  <a:srgbClr val="FFFFFF"/>
                </a:solidFill>
                <a:latin typeface="Lora" pitchFamily="34" charset="0"/>
                <a:ea typeface="Lora" pitchFamily="34" charset="-122"/>
                <a:cs typeface="Lora" pitchFamily="34" charset="-120"/>
              </a:rPr>
              <a:t>: Tidak ada ritme pertanggungjawaban</a:t>
            </a:r>
            <a:endParaRPr lang="en-US" sz="1300" dirty="0"/>
          </a:p>
        </p:txBody>
      </p:sp>
      <p:sp>
        <p:nvSpPr>
          <p:cNvPr id="14" name="Text 11"/>
          <p:cNvSpPr/>
          <p:nvPr/>
        </p:nvSpPr>
        <p:spPr>
          <a:xfrm>
            <a:off x="5629275" y="5026581"/>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FFFFFF"/>
                </a:solidFill>
                <a:latin typeface="Alice" pitchFamily="34" charset="0"/>
                <a:ea typeface="Alice" pitchFamily="34" charset="-122"/>
                <a:cs typeface="Alice" pitchFamily="34" charset="-120"/>
              </a:rPr>
              <a:t>Target Peserta</a:t>
            </a:r>
            <a:endParaRPr lang="en-US" sz="1650" dirty="0"/>
          </a:p>
        </p:txBody>
      </p:sp>
      <p:sp>
        <p:nvSpPr>
          <p:cNvPr id="15" name="Text 12"/>
          <p:cNvSpPr/>
          <p:nvPr/>
        </p:nvSpPr>
        <p:spPr>
          <a:xfrm>
            <a:off x="5629275" y="5433417"/>
            <a:ext cx="2681288" cy="249674"/>
          </a:xfrm>
          <a:prstGeom prst="rect">
            <a:avLst/>
          </a:prstGeom>
          <a:noFill/>
          <a:ln/>
        </p:spPr>
        <p:txBody>
          <a:bodyPr wrap="none" lIns="0" tIns="0" rIns="0" bIns="0" rtlCol="0" anchor="t"/>
          <a:lstStyle/>
          <a:p>
            <a:pPr marL="0" indent="0" algn="l">
              <a:lnSpc>
                <a:spcPts val="1950"/>
              </a:lnSpc>
              <a:buNone/>
            </a:pPr>
            <a:r>
              <a:rPr lang="en-US" sz="1300" dirty="0">
                <a:solidFill>
                  <a:srgbClr val="FFFFFF"/>
                </a:solidFill>
                <a:latin typeface="Lora" pitchFamily="34" charset="0"/>
                <a:ea typeface="Lora" pitchFamily="34" charset="-122"/>
                <a:cs typeface="Lora" pitchFamily="34" charset="-120"/>
              </a:rPr>
              <a:t>Middle Manager — semua industri</a:t>
            </a:r>
            <a:endParaRPr lang="en-US" sz="1300" dirty="0"/>
          </a:p>
        </p:txBody>
      </p:sp>
      <p:pic>
        <p:nvPicPr>
          <p:cNvPr id="16" name="Image 1" descr="preencoded.png"/>
          <p:cNvPicPr>
            <a:picLocks noChangeAspect="1"/>
          </p:cNvPicPr>
          <p:nvPr/>
        </p:nvPicPr>
        <p:blipFill>
          <a:blip r:embed="rId4"/>
          <a:stretch>
            <a:fillRect/>
          </a:stretch>
        </p:blipFill>
        <p:spPr>
          <a:xfrm>
            <a:off x="198358" y="199668"/>
            <a:ext cx="717352" cy="69222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793790" y="1725335"/>
            <a:ext cx="1696879" cy="373142"/>
          </a:xfrm>
          <a:prstGeom prst="roundRect">
            <a:avLst>
              <a:gd name="adj" fmla="val 6383"/>
            </a:avLst>
          </a:prstGeom>
          <a:solidFill>
            <a:srgbClr val="D7F4E4"/>
          </a:solidFill>
          <a:ln/>
        </p:spPr>
      </p:sp>
      <p:sp>
        <p:nvSpPr>
          <p:cNvPr id="3" name="Text 1"/>
          <p:cNvSpPr/>
          <p:nvPr/>
        </p:nvSpPr>
        <p:spPr>
          <a:xfrm>
            <a:off x="912852" y="1784866"/>
            <a:ext cx="1458754" cy="254079"/>
          </a:xfrm>
          <a:prstGeom prst="rect">
            <a:avLst/>
          </a:prstGeom>
          <a:noFill/>
          <a:ln/>
        </p:spPr>
        <p:txBody>
          <a:bodyPr wrap="none" lIns="0" tIns="0" rIns="0" bIns="0" rtlCol="0" anchor="t"/>
          <a:lstStyle/>
          <a:p>
            <a:pPr marL="0" indent="0" algn="l">
              <a:lnSpc>
                <a:spcPts val="2000"/>
              </a:lnSpc>
              <a:buNone/>
            </a:pPr>
            <a:r>
              <a:rPr lang="en-US" sz="1250" dirty="0">
                <a:solidFill>
                  <a:srgbClr val="2C2821"/>
                </a:solidFill>
                <a:latin typeface="Lora" pitchFamily="34" charset="0"/>
                <a:ea typeface="Lora" pitchFamily="34" charset="-122"/>
                <a:cs typeface="Lora" pitchFamily="34" charset="-120"/>
              </a:rPr>
              <a:t>LPK-DKN-LEAD-06</a:t>
            </a:r>
            <a:endParaRPr lang="en-US" sz="1250" dirty="0"/>
          </a:p>
        </p:txBody>
      </p:sp>
      <p:sp>
        <p:nvSpPr>
          <p:cNvPr id="4" name="Shape 2"/>
          <p:cNvSpPr/>
          <p:nvPr/>
        </p:nvSpPr>
        <p:spPr>
          <a:xfrm>
            <a:off x="2589848" y="1717715"/>
            <a:ext cx="3027878" cy="388382"/>
          </a:xfrm>
          <a:prstGeom prst="roundRect">
            <a:avLst>
              <a:gd name="adj" fmla="val 6132"/>
            </a:avLst>
          </a:prstGeom>
          <a:noFill/>
          <a:ln w="7620">
            <a:solidFill>
              <a:srgbClr val="1B5F39"/>
            </a:solidFill>
            <a:prstDash val="solid"/>
          </a:ln>
        </p:spPr>
      </p:sp>
      <p:sp>
        <p:nvSpPr>
          <p:cNvPr id="5" name="Text 3"/>
          <p:cNvSpPr/>
          <p:nvPr/>
        </p:nvSpPr>
        <p:spPr>
          <a:xfrm>
            <a:off x="2716530" y="1784866"/>
            <a:ext cx="2774513" cy="254079"/>
          </a:xfrm>
          <a:prstGeom prst="rect">
            <a:avLst/>
          </a:prstGeom>
          <a:noFill/>
          <a:ln/>
        </p:spPr>
        <p:txBody>
          <a:bodyPr wrap="none" lIns="0" tIns="0" rIns="0" bIns="0" rtlCol="0" anchor="t"/>
          <a:lstStyle/>
          <a:p>
            <a:pPr marL="0" indent="0" algn="l">
              <a:lnSpc>
                <a:spcPts val="2000"/>
              </a:lnSpc>
              <a:buNone/>
            </a:pPr>
            <a:r>
              <a:rPr lang="en-US" sz="1250" dirty="0">
                <a:solidFill>
                  <a:srgbClr val="1B5F39"/>
                </a:solidFill>
                <a:latin typeface="Lora" pitchFamily="34" charset="0"/>
                <a:ea typeface="Lora" pitchFamily="34" charset="-122"/>
                <a:cs typeface="Lora" pitchFamily="34" charset="-120"/>
              </a:rPr>
              <a:t>90–120 MENIT • WEBINAR/SEMINAR</a:t>
            </a:r>
            <a:endParaRPr lang="en-US" sz="1250" dirty="0"/>
          </a:p>
        </p:txBody>
      </p:sp>
      <p:sp>
        <p:nvSpPr>
          <p:cNvPr id="6" name="Text 4"/>
          <p:cNvSpPr/>
          <p:nvPr/>
        </p:nvSpPr>
        <p:spPr>
          <a:xfrm>
            <a:off x="793790" y="2185392"/>
            <a:ext cx="5262563" cy="620078"/>
          </a:xfrm>
          <a:prstGeom prst="rect">
            <a:avLst/>
          </a:prstGeom>
          <a:noFill/>
          <a:ln/>
        </p:spPr>
        <p:txBody>
          <a:bodyPr wrap="none" lIns="0" tIns="0" rIns="0" bIns="0" rtlCol="0" anchor="t"/>
          <a:lstStyle/>
          <a:p>
            <a:pPr marL="0" indent="0" algn="l">
              <a:lnSpc>
                <a:spcPts val="4850"/>
              </a:lnSpc>
              <a:buNone/>
            </a:pPr>
            <a:r>
              <a:rPr lang="en-US" sz="3900" dirty="0">
                <a:solidFill>
                  <a:srgbClr val="233E32"/>
                </a:solidFill>
                <a:latin typeface="Alice" pitchFamily="34" charset="0"/>
                <a:ea typeface="Alice" pitchFamily="34" charset="-122"/>
                <a:cs typeface="Alice" pitchFamily="34" charset="-120"/>
              </a:rPr>
              <a:t>From Campus to Career</a:t>
            </a:r>
            <a:endParaRPr lang="en-US" sz="3900" dirty="0"/>
          </a:p>
        </p:txBody>
      </p:sp>
      <p:sp>
        <p:nvSpPr>
          <p:cNvPr id="7" name="Text 5"/>
          <p:cNvSpPr/>
          <p:nvPr/>
        </p:nvSpPr>
        <p:spPr>
          <a:xfrm>
            <a:off x="793790" y="3103126"/>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Riset McKinsey menunjukkan </a:t>
            </a:r>
            <a:r>
              <a:rPr lang="en-US" sz="1550" b="1" dirty="0">
                <a:solidFill>
                  <a:srgbClr val="2C2821"/>
                </a:solidFill>
                <a:latin typeface="Lora" pitchFamily="34" charset="0"/>
                <a:ea typeface="Lora" pitchFamily="34" charset="-122"/>
                <a:cs typeface="Lora" pitchFamily="34" charset="-120"/>
              </a:rPr>
              <a:t>70% fresh graduate</a:t>
            </a:r>
            <a:r>
              <a:rPr lang="en-US" sz="1550" dirty="0">
                <a:solidFill>
                  <a:srgbClr val="2C2821"/>
                </a:solidFill>
                <a:latin typeface="Lora" pitchFamily="34" charset="0"/>
                <a:ea typeface="Lora" pitchFamily="34" charset="-122"/>
                <a:cs typeface="Lora" pitchFamily="34" charset="-120"/>
              </a:rPr>
              <a:t> mengalami 'reality shock' di 3 bulan pertama kerja. Program ini menjembatani gap antara dunia kampus dan dunia kerja nyata, memberikan blueprint praktis untuk memulai karier dengan percaya diri dan profesional.</a:t>
            </a:r>
            <a:endParaRPr lang="en-US" sz="1550" dirty="0"/>
          </a:p>
        </p:txBody>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8204" y="3967520"/>
            <a:ext cx="297656" cy="297656"/>
          </a:xfrm>
          <a:prstGeom prst="rect">
            <a:avLst/>
          </a:prstGeom>
        </p:spPr>
      </p:pic>
      <p:sp>
        <p:nvSpPr>
          <p:cNvPr id="9" name="Text 6"/>
          <p:cNvSpPr/>
          <p:nvPr/>
        </p:nvSpPr>
        <p:spPr>
          <a:xfrm>
            <a:off x="1438632" y="3961448"/>
            <a:ext cx="3356610"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Reality Check &amp; Mindset Shift</a:t>
            </a:r>
            <a:endParaRPr lang="en-US" sz="1950" dirty="0"/>
          </a:p>
        </p:txBody>
      </p:sp>
      <p:sp>
        <p:nvSpPr>
          <p:cNvPr id="10" name="Text 7"/>
          <p:cNvSpPr/>
          <p:nvPr/>
        </p:nvSpPr>
        <p:spPr>
          <a:xfrm>
            <a:off x="1438632" y="4390668"/>
            <a:ext cx="3537347"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Memahami gap nyata kampus vs kerja, mengubah mindset dari 'menunggu' ke 'menciptakan nilai' secara proaktif.</a:t>
            </a:r>
            <a:endParaRPr lang="en-US" sz="1550" dirty="0"/>
          </a:p>
        </p:txBody>
      </p:sp>
      <p:pic>
        <p:nvPicPr>
          <p:cNvPr id="11"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98400" y="3967520"/>
            <a:ext cx="297656" cy="297656"/>
          </a:xfrm>
          <a:prstGeom prst="rect">
            <a:avLst/>
          </a:prstGeom>
        </p:spPr>
      </p:pic>
      <p:sp>
        <p:nvSpPr>
          <p:cNvPr id="12" name="Text 8"/>
          <p:cNvSpPr/>
          <p:nvPr/>
        </p:nvSpPr>
        <p:spPr>
          <a:xfrm>
            <a:off x="5868829" y="3961448"/>
            <a:ext cx="2543056"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First 90 Days Blueprint</a:t>
            </a:r>
            <a:endParaRPr lang="en-US" sz="1950" dirty="0"/>
          </a:p>
        </p:txBody>
      </p:sp>
      <p:sp>
        <p:nvSpPr>
          <p:cNvPr id="13" name="Text 9"/>
          <p:cNvSpPr/>
          <p:nvPr/>
        </p:nvSpPr>
        <p:spPr>
          <a:xfrm>
            <a:off x="5868829" y="4390668"/>
            <a:ext cx="3537466"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Panduan terstruktur untuk observasi cerdas, membangun quick wins, dan membentuk reputasi profesional awal.</a:t>
            </a:r>
            <a:endParaRPr lang="en-US" sz="1550" dirty="0"/>
          </a:p>
        </p:txBody>
      </p:sp>
      <p:pic>
        <p:nvPicPr>
          <p:cNvPr id="14"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28716" y="3967520"/>
            <a:ext cx="297656" cy="297656"/>
          </a:xfrm>
          <a:prstGeom prst="rect">
            <a:avLst/>
          </a:prstGeom>
        </p:spPr>
      </p:pic>
      <p:sp>
        <p:nvSpPr>
          <p:cNvPr id="15" name="Text 10"/>
          <p:cNvSpPr/>
          <p:nvPr/>
        </p:nvSpPr>
        <p:spPr>
          <a:xfrm>
            <a:off x="10299144" y="3961448"/>
            <a:ext cx="3537466" cy="620316"/>
          </a:xfrm>
          <a:prstGeom prst="rect">
            <a:avLst/>
          </a:prstGeom>
          <a:noFill/>
          <a:ln/>
        </p:spPr>
        <p:txBody>
          <a:bodyPr wrap="squar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7 Kesalahan Fatal Fresh Graduate</a:t>
            </a:r>
            <a:endParaRPr lang="en-US" sz="1950" dirty="0"/>
          </a:p>
        </p:txBody>
      </p:sp>
      <p:sp>
        <p:nvSpPr>
          <p:cNvPr id="16" name="Text 11"/>
          <p:cNvSpPr/>
          <p:nvPr/>
        </p:nvSpPr>
        <p:spPr>
          <a:xfrm>
            <a:off x="10299144" y="4700826"/>
            <a:ext cx="3537466" cy="127015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Identifikasi dan strategi menghindari tujuh kesalahan yang paling sering menghambat karier di awal perjalanan profesional.</a:t>
            </a:r>
            <a:endParaRPr lang="en-US" sz="1550" dirty="0"/>
          </a:p>
        </p:txBody>
      </p:sp>
      <p:sp>
        <p:nvSpPr>
          <p:cNvPr id="17" name="Text 12"/>
          <p:cNvSpPr/>
          <p:nvPr/>
        </p:nvSpPr>
        <p:spPr>
          <a:xfrm>
            <a:off x="793790" y="6194227"/>
            <a:ext cx="13042821" cy="317540"/>
          </a:xfrm>
          <a:prstGeom prst="rect">
            <a:avLst/>
          </a:prstGeom>
          <a:noFill/>
          <a:ln/>
        </p:spPr>
        <p:txBody>
          <a:bodyPr wrap="none" lIns="0" tIns="0" rIns="0" bIns="0" rtlCol="0" anchor="t"/>
          <a:lstStyle/>
          <a:p>
            <a:pPr marL="0" indent="0" algn="l">
              <a:lnSpc>
                <a:spcPts val="2500"/>
              </a:lnSpc>
              <a:buNone/>
            </a:pPr>
            <a:r>
              <a:rPr lang="en-US" sz="1550" b="1" dirty="0">
                <a:solidFill>
                  <a:srgbClr val="2C2821"/>
                </a:solidFill>
                <a:latin typeface="Lora" pitchFamily="34" charset="0"/>
                <a:ea typeface="Lora" pitchFamily="34" charset="-122"/>
                <a:cs typeface="Lora" pitchFamily="34" charset="-120"/>
              </a:rPr>
              <a:t>Target Peserta:</a:t>
            </a:r>
            <a:r>
              <a:rPr lang="en-US" sz="1550" dirty="0">
                <a:solidFill>
                  <a:srgbClr val="2C2821"/>
                </a:solidFill>
                <a:latin typeface="Lora" pitchFamily="34" charset="0"/>
                <a:ea typeface="Lora" pitchFamily="34" charset="-122"/>
                <a:cs typeface="Lora" pitchFamily="34" charset="-120"/>
              </a:rPr>
              <a:t> Mahasiswa Tingkat Akhir, Fresh Graduate, Peserta Umum │ Ideal untuk program onboarding karyawan baru</a:t>
            </a:r>
            <a:endParaRPr lang="en-US" sz="1550" dirty="0"/>
          </a:p>
        </p:txBody>
      </p:sp>
      <p:pic>
        <p:nvPicPr>
          <p:cNvPr id="18" name="Image 3" descr="preencoded.png"/>
          <p:cNvPicPr>
            <a:picLocks noChangeAspect="1"/>
          </p:cNvPicPr>
          <p:nvPr/>
        </p:nvPicPr>
        <p:blipFill>
          <a:blip r:embed="rId4"/>
          <a:stretch>
            <a:fillRect/>
          </a:stretch>
        </p:blipFill>
        <p:spPr>
          <a:xfrm>
            <a:off x="198358" y="199668"/>
            <a:ext cx="717352" cy="69222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793790" y="1539478"/>
            <a:ext cx="1417201" cy="373142"/>
          </a:xfrm>
          <a:prstGeom prst="roundRect">
            <a:avLst>
              <a:gd name="adj" fmla="val 6383"/>
            </a:avLst>
          </a:prstGeom>
          <a:solidFill>
            <a:srgbClr val="D7F4E4"/>
          </a:solidFill>
          <a:ln/>
        </p:spPr>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2852" y="1646634"/>
            <a:ext cx="158710" cy="158710"/>
          </a:xfrm>
          <a:prstGeom prst="rect">
            <a:avLst/>
          </a:prstGeom>
        </p:spPr>
      </p:pic>
      <p:sp>
        <p:nvSpPr>
          <p:cNvPr id="4" name="Text 1"/>
          <p:cNvSpPr/>
          <p:nvPr/>
        </p:nvSpPr>
        <p:spPr>
          <a:xfrm>
            <a:off x="1150858" y="1599009"/>
            <a:ext cx="941070" cy="254079"/>
          </a:xfrm>
          <a:prstGeom prst="rect">
            <a:avLst/>
          </a:prstGeom>
          <a:noFill/>
          <a:ln/>
        </p:spPr>
        <p:txBody>
          <a:bodyPr wrap="none" lIns="0" tIns="0" rIns="0" bIns="0" rtlCol="0" anchor="t"/>
          <a:lstStyle/>
          <a:p>
            <a:pPr marL="0" indent="0" algn="l">
              <a:lnSpc>
                <a:spcPts val="2000"/>
              </a:lnSpc>
              <a:buNone/>
            </a:pPr>
            <a:r>
              <a:rPr lang="en-US" sz="1250" dirty="0">
                <a:solidFill>
                  <a:srgbClr val="2C2821"/>
                </a:solidFill>
                <a:latin typeface="Lora" pitchFamily="34" charset="0"/>
                <a:ea typeface="Lora" pitchFamily="34" charset="-122"/>
                <a:cs typeface="Lora" pitchFamily="34" charset="-120"/>
              </a:rPr>
              <a:t>KATEGORI B</a:t>
            </a:r>
            <a:endParaRPr lang="en-US" sz="1250" dirty="0"/>
          </a:p>
        </p:txBody>
      </p:sp>
      <p:sp>
        <p:nvSpPr>
          <p:cNvPr id="5" name="Shape 2"/>
          <p:cNvSpPr/>
          <p:nvPr/>
        </p:nvSpPr>
        <p:spPr>
          <a:xfrm>
            <a:off x="2310170" y="1531858"/>
            <a:ext cx="3000732" cy="388382"/>
          </a:xfrm>
          <a:prstGeom prst="roundRect">
            <a:avLst>
              <a:gd name="adj" fmla="val 6132"/>
            </a:avLst>
          </a:prstGeom>
          <a:noFill/>
          <a:ln w="7620">
            <a:solidFill>
              <a:srgbClr val="1B5F39"/>
            </a:solidFill>
            <a:prstDash val="solid"/>
          </a:ln>
        </p:spPr>
      </p:sp>
      <p:sp>
        <p:nvSpPr>
          <p:cNvPr id="6" name="Text 3"/>
          <p:cNvSpPr/>
          <p:nvPr/>
        </p:nvSpPr>
        <p:spPr>
          <a:xfrm>
            <a:off x="2436852" y="1599009"/>
            <a:ext cx="2747367" cy="254079"/>
          </a:xfrm>
          <a:prstGeom prst="rect">
            <a:avLst/>
          </a:prstGeom>
          <a:noFill/>
          <a:ln/>
        </p:spPr>
        <p:txBody>
          <a:bodyPr wrap="none" lIns="0" tIns="0" rIns="0" bIns="0" rtlCol="0" anchor="t"/>
          <a:lstStyle/>
          <a:p>
            <a:pPr marL="0" indent="0" algn="l">
              <a:lnSpc>
                <a:spcPts val="2000"/>
              </a:lnSpc>
              <a:buNone/>
            </a:pPr>
            <a:r>
              <a:rPr lang="en-US" sz="1250" dirty="0">
                <a:solidFill>
                  <a:srgbClr val="1B5F39"/>
                </a:solidFill>
                <a:latin typeface="Lora" pitchFamily="34" charset="0"/>
                <a:ea typeface="Lora" pitchFamily="34" charset="-122"/>
                <a:cs typeface="Lora" pitchFamily="34" charset="-120"/>
              </a:rPr>
              <a:t>SOFT SKILLS &amp; CORE COMPETENCY</a:t>
            </a:r>
            <a:endParaRPr lang="en-US" sz="1250" dirty="0"/>
          </a:p>
        </p:txBody>
      </p:sp>
      <p:sp>
        <p:nvSpPr>
          <p:cNvPr id="7" name="Text 4"/>
          <p:cNvSpPr/>
          <p:nvPr/>
        </p:nvSpPr>
        <p:spPr>
          <a:xfrm>
            <a:off x="793790" y="1999536"/>
            <a:ext cx="8519160" cy="620078"/>
          </a:xfrm>
          <a:prstGeom prst="rect">
            <a:avLst/>
          </a:prstGeom>
          <a:noFill/>
          <a:ln/>
        </p:spPr>
        <p:txBody>
          <a:bodyPr wrap="none" lIns="0" tIns="0" rIns="0" bIns="0" rtlCol="0" anchor="t"/>
          <a:lstStyle/>
          <a:p>
            <a:pPr marL="0" indent="0" algn="l">
              <a:lnSpc>
                <a:spcPts val="4850"/>
              </a:lnSpc>
              <a:buNone/>
            </a:pPr>
            <a:r>
              <a:rPr lang="en-US" sz="3900" dirty="0">
                <a:solidFill>
                  <a:srgbClr val="233E32"/>
                </a:solidFill>
                <a:latin typeface="Alice" pitchFamily="34" charset="0"/>
                <a:ea typeface="Alice" pitchFamily="34" charset="-122"/>
                <a:cs typeface="Alice" pitchFamily="34" charset="-120"/>
              </a:rPr>
              <a:t>Program Soft Skills &amp; Kompetensi Inti</a:t>
            </a:r>
            <a:endParaRPr lang="en-US" sz="3900" dirty="0"/>
          </a:p>
        </p:txBody>
      </p:sp>
      <p:sp>
        <p:nvSpPr>
          <p:cNvPr id="8" name="Text 5"/>
          <p:cNvSpPr/>
          <p:nvPr/>
        </p:nvSpPr>
        <p:spPr>
          <a:xfrm>
            <a:off x="793790" y="2917269"/>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Empat modul kompetensi inti berbasis SKKNI No. 234/2020 yang berlaku lintas industri. Membangun fondasi profesionalisme yang terukur: inisiatif, integritas, kecerdasan emosional, dan kesehatan finansial karyawan.</a:t>
            </a:r>
            <a:endParaRPr lang="en-US" sz="1550" dirty="0"/>
          </a:p>
        </p:txBody>
      </p:sp>
      <p:sp>
        <p:nvSpPr>
          <p:cNvPr id="9" name="Shape 6"/>
          <p:cNvSpPr/>
          <p:nvPr/>
        </p:nvSpPr>
        <p:spPr>
          <a:xfrm>
            <a:off x="793790" y="3775591"/>
            <a:ext cx="13042821" cy="2922032"/>
          </a:xfrm>
          <a:prstGeom prst="roundRect">
            <a:avLst>
              <a:gd name="adj" fmla="val 1019"/>
            </a:avLst>
          </a:prstGeom>
          <a:solidFill>
            <a:srgbClr val="F0EDE6"/>
          </a:solidFill>
          <a:ln/>
        </p:spPr>
      </p:sp>
      <p:sp>
        <p:nvSpPr>
          <p:cNvPr id="10" name="Shape 7"/>
          <p:cNvSpPr/>
          <p:nvPr/>
        </p:nvSpPr>
        <p:spPr>
          <a:xfrm>
            <a:off x="793790" y="3775591"/>
            <a:ext cx="6521410" cy="1461016"/>
          </a:xfrm>
          <a:prstGeom prst="roundRect">
            <a:avLst>
              <a:gd name="adj" fmla="val 2038"/>
            </a:avLst>
          </a:prstGeom>
          <a:solidFill>
            <a:srgbClr val="F0EDE6"/>
          </a:solidFill>
          <a:ln/>
        </p:spPr>
      </p:sp>
      <p:sp>
        <p:nvSpPr>
          <p:cNvPr id="11" name="Text 8"/>
          <p:cNvSpPr/>
          <p:nvPr/>
        </p:nvSpPr>
        <p:spPr>
          <a:xfrm>
            <a:off x="992148" y="397394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Inisiatif Kerja</a:t>
            </a:r>
            <a:endParaRPr lang="en-US" sz="1950" dirty="0"/>
          </a:p>
        </p:txBody>
      </p:sp>
      <p:sp>
        <p:nvSpPr>
          <p:cNvPr id="12" name="Text 9"/>
          <p:cNvSpPr/>
          <p:nvPr/>
        </p:nvSpPr>
        <p:spPr>
          <a:xfrm>
            <a:off x="992148" y="4403169"/>
            <a:ext cx="6124694" cy="63507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Dari sifat bawaan menjadi keterampilan yang bisa dilatih secara sistematis</a:t>
            </a:r>
            <a:endParaRPr lang="en-US" sz="1550" dirty="0"/>
          </a:p>
        </p:txBody>
      </p:sp>
      <p:sp>
        <p:nvSpPr>
          <p:cNvPr id="13" name="Shape 10"/>
          <p:cNvSpPr/>
          <p:nvPr/>
        </p:nvSpPr>
        <p:spPr>
          <a:xfrm>
            <a:off x="7315200" y="3775591"/>
            <a:ext cx="6521410" cy="1461016"/>
          </a:xfrm>
          <a:prstGeom prst="rect">
            <a:avLst/>
          </a:prstGeom>
          <a:solidFill>
            <a:srgbClr val="F0EDE6"/>
          </a:solidFill>
          <a:ln/>
        </p:spPr>
      </p:sp>
      <p:sp>
        <p:nvSpPr>
          <p:cNvPr id="14" name="Shape 11"/>
          <p:cNvSpPr/>
          <p:nvPr/>
        </p:nvSpPr>
        <p:spPr>
          <a:xfrm>
            <a:off x="7315200" y="3775591"/>
            <a:ext cx="22860" cy="1461016"/>
          </a:xfrm>
          <a:prstGeom prst="roundRect">
            <a:avLst>
              <a:gd name="adj" fmla="val 130232"/>
            </a:avLst>
          </a:prstGeom>
          <a:solidFill>
            <a:srgbClr val="D6D3CC"/>
          </a:solidFill>
          <a:ln/>
        </p:spPr>
      </p:sp>
      <p:sp>
        <p:nvSpPr>
          <p:cNvPr id="15" name="Text 12"/>
          <p:cNvSpPr/>
          <p:nvPr/>
        </p:nvSpPr>
        <p:spPr>
          <a:xfrm>
            <a:off x="7513558" y="397394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Integritas Profesional</a:t>
            </a:r>
            <a:endParaRPr lang="en-US" sz="1950" dirty="0"/>
          </a:p>
        </p:txBody>
      </p:sp>
      <p:sp>
        <p:nvSpPr>
          <p:cNvPr id="16" name="Text 13"/>
          <p:cNvSpPr/>
          <p:nvPr/>
        </p:nvSpPr>
        <p:spPr>
          <a:xfrm>
            <a:off x="7513558" y="4403169"/>
            <a:ext cx="6124694" cy="63507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Integritas sebagai kompetensi yang dapat diukur, bukan nilai normatif semata</a:t>
            </a:r>
            <a:endParaRPr lang="en-US" sz="1550" dirty="0"/>
          </a:p>
        </p:txBody>
      </p:sp>
      <p:sp>
        <p:nvSpPr>
          <p:cNvPr id="17" name="Shape 14"/>
          <p:cNvSpPr/>
          <p:nvPr/>
        </p:nvSpPr>
        <p:spPr>
          <a:xfrm>
            <a:off x="793790" y="5236607"/>
            <a:ext cx="6521410" cy="1461016"/>
          </a:xfrm>
          <a:prstGeom prst="rect">
            <a:avLst/>
          </a:prstGeom>
          <a:solidFill>
            <a:srgbClr val="F0EDE6"/>
          </a:solidFill>
          <a:ln/>
        </p:spPr>
      </p:sp>
      <p:sp>
        <p:nvSpPr>
          <p:cNvPr id="18" name="Shape 15"/>
          <p:cNvSpPr/>
          <p:nvPr/>
        </p:nvSpPr>
        <p:spPr>
          <a:xfrm>
            <a:off x="793790" y="5236607"/>
            <a:ext cx="6521410" cy="22860"/>
          </a:xfrm>
          <a:prstGeom prst="roundRect">
            <a:avLst>
              <a:gd name="adj" fmla="val 130232"/>
            </a:avLst>
          </a:prstGeom>
          <a:solidFill>
            <a:srgbClr val="D6D3CC"/>
          </a:solidFill>
          <a:ln/>
        </p:spPr>
      </p:sp>
      <p:sp>
        <p:nvSpPr>
          <p:cNvPr id="19" name="Text 16"/>
          <p:cNvSpPr/>
          <p:nvPr/>
        </p:nvSpPr>
        <p:spPr>
          <a:xfrm>
            <a:off x="992148" y="5434965"/>
            <a:ext cx="2503646"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Kecerdasan Emosional</a:t>
            </a:r>
            <a:endParaRPr lang="en-US" sz="1950" dirty="0"/>
          </a:p>
        </p:txBody>
      </p:sp>
      <p:sp>
        <p:nvSpPr>
          <p:cNvPr id="20" name="Text 17"/>
          <p:cNvSpPr/>
          <p:nvPr/>
        </p:nvSpPr>
        <p:spPr>
          <a:xfrm>
            <a:off x="992148" y="5864185"/>
            <a:ext cx="6124694" cy="63507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EQ sebagai prediktor terkuat keunggulan kinerja menurut Daniel Goleman</a:t>
            </a:r>
            <a:endParaRPr lang="en-US" sz="1550" dirty="0"/>
          </a:p>
        </p:txBody>
      </p:sp>
      <p:sp>
        <p:nvSpPr>
          <p:cNvPr id="21" name="Shape 18"/>
          <p:cNvSpPr/>
          <p:nvPr/>
        </p:nvSpPr>
        <p:spPr>
          <a:xfrm>
            <a:off x="7315200" y="5236607"/>
            <a:ext cx="6521410" cy="1461016"/>
          </a:xfrm>
          <a:prstGeom prst="rect">
            <a:avLst/>
          </a:prstGeom>
          <a:solidFill>
            <a:srgbClr val="F0EDE6"/>
          </a:solidFill>
          <a:ln/>
        </p:spPr>
      </p:sp>
      <p:sp>
        <p:nvSpPr>
          <p:cNvPr id="22" name="Shape 19"/>
          <p:cNvSpPr/>
          <p:nvPr/>
        </p:nvSpPr>
        <p:spPr>
          <a:xfrm>
            <a:off x="7315200" y="5236607"/>
            <a:ext cx="22860" cy="1461016"/>
          </a:xfrm>
          <a:prstGeom prst="roundRect">
            <a:avLst>
              <a:gd name="adj" fmla="val 130232"/>
            </a:avLst>
          </a:prstGeom>
          <a:solidFill>
            <a:srgbClr val="D6D3CC"/>
          </a:solidFill>
          <a:ln/>
        </p:spPr>
      </p:sp>
      <p:sp>
        <p:nvSpPr>
          <p:cNvPr id="23" name="Shape 20"/>
          <p:cNvSpPr/>
          <p:nvPr/>
        </p:nvSpPr>
        <p:spPr>
          <a:xfrm>
            <a:off x="7315200" y="5236607"/>
            <a:ext cx="6521410" cy="22860"/>
          </a:xfrm>
          <a:prstGeom prst="roundRect">
            <a:avLst>
              <a:gd name="adj" fmla="val 130232"/>
            </a:avLst>
          </a:prstGeom>
          <a:solidFill>
            <a:srgbClr val="D6D3CC"/>
          </a:solidFill>
          <a:ln/>
        </p:spPr>
      </p:sp>
      <p:sp>
        <p:nvSpPr>
          <p:cNvPr id="24" name="Text 21"/>
          <p:cNvSpPr/>
          <p:nvPr/>
        </p:nvSpPr>
        <p:spPr>
          <a:xfrm>
            <a:off x="7513558" y="5434965"/>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Financial Wellness</a:t>
            </a:r>
            <a:endParaRPr lang="en-US" sz="1950" dirty="0"/>
          </a:p>
        </p:txBody>
      </p:sp>
      <p:sp>
        <p:nvSpPr>
          <p:cNvPr id="25" name="Text 22"/>
          <p:cNvSpPr/>
          <p:nvPr/>
        </p:nvSpPr>
        <p:spPr>
          <a:xfrm>
            <a:off x="7513558" y="5864185"/>
            <a:ext cx="6124694" cy="63507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58% karyawan terdistraksi masalah keuangan — program intervensi strategis berbasis bukti</a:t>
            </a:r>
            <a:endParaRPr lang="en-US" sz="1550" dirty="0"/>
          </a:p>
        </p:txBody>
      </p:sp>
      <p:pic>
        <p:nvPicPr>
          <p:cNvPr id="26" name="Image 1" descr="preencoded.png"/>
          <p:cNvPicPr>
            <a:picLocks noChangeAspect="1"/>
          </p:cNvPicPr>
          <p:nvPr/>
        </p:nvPicPr>
        <p:blipFill>
          <a:blip r:embed="rId4"/>
          <a:stretch>
            <a:fillRect/>
          </a:stretch>
        </p:blipFill>
        <p:spPr>
          <a:xfrm>
            <a:off x="198358" y="199668"/>
            <a:ext cx="717352" cy="69222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793790" y="1203008"/>
            <a:ext cx="1153597" cy="234553"/>
          </a:xfrm>
          <a:prstGeom prst="roundRect">
            <a:avLst>
              <a:gd name="adj" fmla="val 7108"/>
            </a:avLst>
          </a:prstGeom>
          <a:solidFill>
            <a:srgbClr val="D7F4E4"/>
          </a:solidFill>
          <a:ln/>
        </p:spPr>
      </p:sp>
      <p:sp>
        <p:nvSpPr>
          <p:cNvPr id="4" name="Text 1"/>
          <p:cNvSpPr/>
          <p:nvPr/>
        </p:nvSpPr>
        <p:spPr>
          <a:xfrm>
            <a:off x="877133" y="1244679"/>
            <a:ext cx="986909" cy="151209"/>
          </a:xfrm>
          <a:prstGeom prst="rect">
            <a:avLst/>
          </a:prstGeom>
          <a:noFill/>
          <a:ln/>
        </p:spPr>
        <p:txBody>
          <a:bodyPr wrap="none" lIns="0" tIns="0" rIns="0" bIns="0" rtlCol="0" anchor="t"/>
          <a:lstStyle/>
          <a:p>
            <a:pPr marL="0" indent="0" algn="l">
              <a:lnSpc>
                <a:spcPts val="1150"/>
              </a:lnSpc>
              <a:buNone/>
            </a:pPr>
            <a:r>
              <a:rPr lang="en-US" sz="850" dirty="0">
                <a:solidFill>
                  <a:srgbClr val="2C2821"/>
                </a:solidFill>
                <a:latin typeface="Lora" pitchFamily="34" charset="0"/>
                <a:ea typeface="Lora" pitchFamily="34" charset="-122"/>
                <a:cs typeface="Lora" pitchFamily="34" charset="-120"/>
              </a:rPr>
              <a:t>LPK-DKN-SOFT-01</a:t>
            </a:r>
            <a:endParaRPr lang="en-US" sz="850" dirty="0"/>
          </a:p>
        </p:txBody>
      </p:sp>
      <p:sp>
        <p:nvSpPr>
          <p:cNvPr id="5" name="Shape 2"/>
          <p:cNvSpPr/>
          <p:nvPr/>
        </p:nvSpPr>
        <p:spPr>
          <a:xfrm>
            <a:off x="2016800" y="1195388"/>
            <a:ext cx="2371963" cy="249793"/>
          </a:xfrm>
          <a:prstGeom prst="roundRect">
            <a:avLst>
              <a:gd name="adj" fmla="val 6674"/>
            </a:avLst>
          </a:prstGeom>
          <a:noFill/>
          <a:ln w="7620">
            <a:solidFill>
              <a:srgbClr val="1B5F39"/>
            </a:solidFill>
            <a:prstDash val="solid"/>
          </a:ln>
        </p:spPr>
      </p:sp>
      <p:sp>
        <p:nvSpPr>
          <p:cNvPr id="6" name="Text 3"/>
          <p:cNvSpPr/>
          <p:nvPr/>
        </p:nvSpPr>
        <p:spPr>
          <a:xfrm>
            <a:off x="2107763" y="1244679"/>
            <a:ext cx="2190036" cy="151209"/>
          </a:xfrm>
          <a:prstGeom prst="rect">
            <a:avLst/>
          </a:prstGeom>
          <a:noFill/>
          <a:ln/>
        </p:spPr>
        <p:txBody>
          <a:bodyPr wrap="none" lIns="0" tIns="0" rIns="0" bIns="0" rtlCol="0" anchor="t"/>
          <a:lstStyle/>
          <a:p>
            <a:pPr marL="0" indent="0" algn="l">
              <a:lnSpc>
                <a:spcPts val="1150"/>
              </a:lnSpc>
              <a:buNone/>
            </a:pPr>
            <a:r>
              <a:rPr lang="en-US" sz="850" dirty="0">
                <a:solidFill>
                  <a:srgbClr val="1B5F39"/>
                </a:solidFill>
                <a:latin typeface="Lora" pitchFamily="34" charset="0"/>
                <a:ea typeface="Lora" pitchFamily="34" charset="-122"/>
                <a:cs typeface="Lora" pitchFamily="34" charset="-120"/>
              </a:rPr>
              <a:t>150–170 MENIT • 4 ELEMEN KOMPETENSI</a:t>
            </a:r>
            <a:endParaRPr lang="en-US" sz="850" dirty="0"/>
          </a:p>
        </p:txBody>
      </p:sp>
      <p:sp>
        <p:nvSpPr>
          <p:cNvPr id="7" name="Text 4"/>
          <p:cNvSpPr/>
          <p:nvPr/>
        </p:nvSpPr>
        <p:spPr>
          <a:xfrm>
            <a:off x="793790" y="1483995"/>
            <a:ext cx="7556421" cy="868204"/>
          </a:xfrm>
          <a:prstGeom prst="rect">
            <a:avLst/>
          </a:prstGeom>
          <a:noFill/>
          <a:ln/>
        </p:spPr>
        <p:txBody>
          <a:bodyPr wrap="square" lIns="0" tIns="0" rIns="0" bIns="0" rtlCol="0" anchor="t"/>
          <a:lstStyle/>
          <a:p>
            <a:pPr marL="0" indent="0" algn="l">
              <a:lnSpc>
                <a:spcPts val="3400"/>
              </a:lnSpc>
              <a:buNone/>
            </a:pPr>
            <a:r>
              <a:rPr lang="en-US" sz="2700" dirty="0">
                <a:solidFill>
                  <a:srgbClr val="233E32"/>
                </a:solidFill>
                <a:latin typeface="Alice" pitchFamily="34" charset="0"/>
                <a:ea typeface="Alice" pitchFamily="34" charset="-122"/>
                <a:cs typeface="Alice" pitchFamily="34" charset="-120"/>
              </a:rPr>
              <a:t>Mengembangkan Kemampuan Berinisiatif dalam Bekerja</a:t>
            </a:r>
            <a:endParaRPr lang="en-US" sz="2700" dirty="0"/>
          </a:p>
        </p:txBody>
      </p:sp>
      <p:sp>
        <p:nvSpPr>
          <p:cNvPr id="8" name="Text 5"/>
          <p:cNvSpPr/>
          <p:nvPr/>
        </p:nvSpPr>
        <p:spPr>
          <a:xfrm>
            <a:off x="793790" y="2585561"/>
            <a:ext cx="3608784" cy="1133713"/>
          </a:xfrm>
          <a:prstGeom prst="rect">
            <a:avLst/>
          </a:prstGeom>
          <a:noFill/>
          <a:ln/>
        </p:spPr>
        <p:txBody>
          <a:bodyPr wrap="squar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Inisiatif bukan sifat bawaan — ini keterampilan yang dapat dilatih secara sistematis. Modul berbasis SKKNI No. 234/2020 ini mengajarkan karyawan cara mengidentifikasi peluang, bertindak tepat sasaran menggunakan kerangka 5W+1H, dan membiasakan diri mengambil tindakan mandiri yang berdampak nyata.</a:t>
            </a:r>
            <a:endParaRPr lang="en-US" sz="1050" dirty="0"/>
          </a:p>
        </p:txBody>
      </p:sp>
      <p:sp>
        <p:nvSpPr>
          <p:cNvPr id="9" name="Text 6"/>
          <p:cNvSpPr/>
          <p:nvPr/>
        </p:nvSpPr>
        <p:spPr>
          <a:xfrm>
            <a:off x="793790" y="3816429"/>
            <a:ext cx="1736646" cy="217051"/>
          </a:xfrm>
          <a:prstGeom prst="rect">
            <a:avLst/>
          </a:prstGeom>
          <a:noFill/>
          <a:ln/>
        </p:spPr>
        <p:txBody>
          <a:bodyPr wrap="none" lIns="0" tIns="0" rIns="0" bIns="0" rtlCol="0" anchor="t"/>
          <a:lstStyle/>
          <a:p>
            <a:pPr marL="0" indent="0" algn="l">
              <a:lnSpc>
                <a:spcPts val="1700"/>
              </a:lnSpc>
              <a:buNone/>
            </a:pPr>
            <a:r>
              <a:rPr lang="en-US" sz="1350" dirty="0">
                <a:solidFill>
                  <a:srgbClr val="233E32"/>
                </a:solidFill>
                <a:latin typeface="Alice" pitchFamily="34" charset="0"/>
                <a:ea typeface="Alice" pitchFamily="34" charset="-122"/>
                <a:cs typeface="Alice" pitchFamily="34" charset="-120"/>
              </a:rPr>
              <a:t>Target Peserta</a:t>
            </a:r>
            <a:endParaRPr lang="en-US" sz="1350" dirty="0"/>
          </a:p>
        </p:txBody>
      </p:sp>
      <p:sp>
        <p:nvSpPr>
          <p:cNvPr id="10" name="Text 7"/>
          <p:cNvSpPr/>
          <p:nvPr/>
        </p:nvSpPr>
        <p:spPr>
          <a:xfrm>
            <a:off x="793790" y="4130635"/>
            <a:ext cx="3608784" cy="188952"/>
          </a:xfrm>
          <a:prstGeom prst="rect">
            <a:avLst/>
          </a:prstGeom>
          <a:noFill/>
          <a:ln/>
        </p:spPr>
        <p:txBody>
          <a:bodyPr wrap="non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Karyawan semua level lintas industri</a:t>
            </a:r>
            <a:endParaRPr lang="en-US" sz="1050" dirty="0"/>
          </a:p>
        </p:txBody>
      </p:sp>
      <p:sp>
        <p:nvSpPr>
          <p:cNvPr id="11" name="Text 8"/>
          <p:cNvSpPr/>
          <p:nvPr/>
        </p:nvSpPr>
        <p:spPr>
          <a:xfrm>
            <a:off x="4749046" y="2595205"/>
            <a:ext cx="1736646" cy="217051"/>
          </a:xfrm>
          <a:prstGeom prst="rect">
            <a:avLst/>
          </a:prstGeom>
          <a:noFill/>
          <a:ln/>
        </p:spPr>
        <p:txBody>
          <a:bodyPr wrap="none" lIns="0" tIns="0" rIns="0" bIns="0" rtlCol="0" anchor="t"/>
          <a:lstStyle/>
          <a:p>
            <a:pPr marL="0" indent="0" algn="l">
              <a:lnSpc>
                <a:spcPts val="1700"/>
              </a:lnSpc>
              <a:buNone/>
            </a:pPr>
            <a:r>
              <a:rPr lang="en-US" sz="1350" dirty="0">
                <a:solidFill>
                  <a:srgbClr val="233E32"/>
                </a:solidFill>
                <a:latin typeface="Alice" pitchFamily="34" charset="0"/>
                <a:ea typeface="Alice" pitchFamily="34" charset="-122"/>
                <a:cs typeface="Alice" pitchFamily="34" charset="-120"/>
              </a:rPr>
              <a:t>4 Elemen Kompetensi</a:t>
            </a:r>
            <a:endParaRPr lang="en-US" sz="1350" dirty="0"/>
          </a:p>
        </p:txBody>
      </p:sp>
      <p:sp>
        <p:nvSpPr>
          <p:cNvPr id="12" name="Text 9"/>
          <p:cNvSpPr/>
          <p:nvPr/>
        </p:nvSpPr>
        <p:spPr>
          <a:xfrm>
            <a:off x="4749046" y="2921556"/>
            <a:ext cx="277773" cy="173593"/>
          </a:xfrm>
          <a:prstGeom prst="rect">
            <a:avLst/>
          </a:prstGeom>
          <a:noFill/>
          <a:ln/>
        </p:spPr>
        <p:txBody>
          <a:bodyPr wrap="none" lIns="0" tIns="0" rIns="0" bIns="0" rtlCol="0" anchor="ctr"/>
          <a:lstStyle/>
          <a:p>
            <a:pPr marL="0" indent="0" algn="l">
              <a:lnSpc>
                <a:spcPts val="1450"/>
              </a:lnSpc>
              <a:buNone/>
            </a:pPr>
            <a:r>
              <a:rPr lang="en-US" sz="1050" dirty="0">
                <a:solidFill>
                  <a:srgbClr val="2C2821"/>
                </a:solidFill>
                <a:latin typeface="Alice Light" pitchFamily="34" charset="0"/>
                <a:ea typeface="Alice Light" pitchFamily="34" charset="-122"/>
                <a:cs typeface="Alice Light" pitchFamily="34" charset="-120"/>
              </a:rPr>
              <a:t>01</a:t>
            </a:r>
            <a:endParaRPr lang="en-US" sz="1050" dirty="0"/>
          </a:p>
        </p:txBody>
      </p:sp>
      <p:sp>
        <p:nvSpPr>
          <p:cNvPr id="13" name="Shape 10"/>
          <p:cNvSpPr/>
          <p:nvPr/>
        </p:nvSpPr>
        <p:spPr>
          <a:xfrm>
            <a:off x="4749046" y="3142298"/>
            <a:ext cx="3608784" cy="15240"/>
          </a:xfrm>
          <a:prstGeom prst="rect">
            <a:avLst/>
          </a:prstGeom>
          <a:solidFill>
            <a:srgbClr val="1B5F39"/>
          </a:solidFill>
          <a:ln/>
        </p:spPr>
      </p:sp>
      <p:sp>
        <p:nvSpPr>
          <p:cNvPr id="14" name="Text 11"/>
          <p:cNvSpPr/>
          <p:nvPr/>
        </p:nvSpPr>
        <p:spPr>
          <a:xfrm>
            <a:off x="4749046" y="3242191"/>
            <a:ext cx="1791533" cy="217051"/>
          </a:xfrm>
          <a:prstGeom prst="rect">
            <a:avLst/>
          </a:prstGeom>
          <a:noFill/>
          <a:ln/>
        </p:spPr>
        <p:txBody>
          <a:bodyPr wrap="none" lIns="0" tIns="0" rIns="0" bIns="0" rtlCol="0" anchor="t"/>
          <a:lstStyle/>
          <a:p>
            <a:pPr marL="0" indent="0" algn="l">
              <a:lnSpc>
                <a:spcPts val="1700"/>
              </a:lnSpc>
              <a:buNone/>
            </a:pPr>
            <a:r>
              <a:rPr lang="en-US" sz="1350" dirty="0">
                <a:solidFill>
                  <a:srgbClr val="2C2821"/>
                </a:solidFill>
                <a:latin typeface="Alice" pitchFamily="34" charset="0"/>
                <a:ea typeface="Alice" pitchFamily="34" charset="-122"/>
                <a:cs typeface="Alice" pitchFamily="34" charset="-120"/>
              </a:rPr>
              <a:t>Identifikasi Kebutuhan</a:t>
            </a:r>
            <a:endParaRPr lang="en-US" sz="1350" dirty="0"/>
          </a:p>
        </p:txBody>
      </p:sp>
      <p:sp>
        <p:nvSpPr>
          <p:cNvPr id="15" name="Text 12"/>
          <p:cNvSpPr/>
          <p:nvPr/>
        </p:nvSpPr>
        <p:spPr>
          <a:xfrm>
            <a:off x="4749046" y="3556397"/>
            <a:ext cx="3608784" cy="188952"/>
          </a:xfrm>
          <a:prstGeom prst="rect">
            <a:avLst/>
          </a:prstGeom>
          <a:noFill/>
          <a:ln/>
        </p:spPr>
        <p:txBody>
          <a:bodyPr wrap="non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Analisis situasi dengan kerangka 5W+1H &amp; gap analysis</a:t>
            </a:r>
            <a:endParaRPr lang="en-US" sz="1050" dirty="0"/>
          </a:p>
        </p:txBody>
      </p:sp>
      <p:sp>
        <p:nvSpPr>
          <p:cNvPr id="16" name="Text 13"/>
          <p:cNvSpPr/>
          <p:nvPr/>
        </p:nvSpPr>
        <p:spPr>
          <a:xfrm>
            <a:off x="4749046" y="3946684"/>
            <a:ext cx="277773" cy="173593"/>
          </a:xfrm>
          <a:prstGeom prst="rect">
            <a:avLst/>
          </a:prstGeom>
          <a:noFill/>
          <a:ln/>
        </p:spPr>
        <p:txBody>
          <a:bodyPr wrap="none" lIns="0" tIns="0" rIns="0" bIns="0" rtlCol="0" anchor="ctr"/>
          <a:lstStyle/>
          <a:p>
            <a:pPr marL="0" indent="0" algn="l">
              <a:lnSpc>
                <a:spcPts val="1450"/>
              </a:lnSpc>
              <a:buNone/>
            </a:pPr>
            <a:r>
              <a:rPr lang="en-US" sz="1050" dirty="0">
                <a:solidFill>
                  <a:srgbClr val="2C2821"/>
                </a:solidFill>
                <a:latin typeface="Alice Light" pitchFamily="34" charset="0"/>
                <a:ea typeface="Alice Light" pitchFamily="34" charset="-122"/>
                <a:cs typeface="Alice Light" pitchFamily="34" charset="-120"/>
              </a:rPr>
              <a:t>02</a:t>
            </a:r>
            <a:endParaRPr lang="en-US" sz="1050" dirty="0"/>
          </a:p>
        </p:txBody>
      </p:sp>
      <p:sp>
        <p:nvSpPr>
          <p:cNvPr id="17" name="Shape 14"/>
          <p:cNvSpPr/>
          <p:nvPr/>
        </p:nvSpPr>
        <p:spPr>
          <a:xfrm>
            <a:off x="4749046" y="4167426"/>
            <a:ext cx="3608784" cy="15240"/>
          </a:xfrm>
          <a:prstGeom prst="rect">
            <a:avLst/>
          </a:prstGeom>
          <a:solidFill>
            <a:srgbClr val="1B5F39"/>
          </a:solidFill>
          <a:ln/>
        </p:spPr>
      </p:sp>
      <p:sp>
        <p:nvSpPr>
          <p:cNvPr id="18" name="Text 15"/>
          <p:cNvSpPr/>
          <p:nvPr/>
        </p:nvSpPr>
        <p:spPr>
          <a:xfrm>
            <a:off x="4749046" y="4267319"/>
            <a:ext cx="1736646" cy="217051"/>
          </a:xfrm>
          <a:prstGeom prst="rect">
            <a:avLst/>
          </a:prstGeom>
          <a:noFill/>
          <a:ln/>
        </p:spPr>
        <p:txBody>
          <a:bodyPr wrap="none" lIns="0" tIns="0" rIns="0" bIns="0" rtlCol="0" anchor="t"/>
          <a:lstStyle/>
          <a:p>
            <a:pPr marL="0" indent="0" algn="l">
              <a:lnSpc>
                <a:spcPts val="1700"/>
              </a:lnSpc>
              <a:buNone/>
            </a:pPr>
            <a:r>
              <a:rPr lang="en-US" sz="1350" dirty="0">
                <a:solidFill>
                  <a:srgbClr val="2C2821"/>
                </a:solidFill>
                <a:latin typeface="Alice" pitchFamily="34" charset="0"/>
                <a:ea typeface="Alice" pitchFamily="34" charset="-122"/>
                <a:cs typeface="Alice" pitchFamily="34" charset="-120"/>
              </a:rPr>
              <a:t>Tindakan Berprioritas</a:t>
            </a:r>
            <a:endParaRPr lang="en-US" sz="1350" dirty="0"/>
          </a:p>
        </p:txBody>
      </p:sp>
      <p:sp>
        <p:nvSpPr>
          <p:cNvPr id="19" name="Text 16"/>
          <p:cNvSpPr/>
          <p:nvPr/>
        </p:nvSpPr>
        <p:spPr>
          <a:xfrm>
            <a:off x="4749046" y="4581525"/>
            <a:ext cx="3608784" cy="188952"/>
          </a:xfrm>
          <a:prstGeom prst="rect">
            <a:avLst/>
          </a:prstGeom>
          <a:noFill/>
          <a:ln/>
        </p:spPr>
        <p:txBody>
          <a:bodyPr wrap="non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Eksekusi sesuai tahapan dan batas kewenangan</a:t>
            </a:r>
            <a:endParaRPr lang="en-US" sz="1050" dirty="0"/>
          </a:p>
        </p:txBody>
      </p:sp>
      <p:sp>
        <p:nvSpPr>
          <p:cNvPr id="20" name="Text 17"/>
          <p:cNvSpPr/>
          <p:nvPr/>
        </p:nvSpPr>
        <p:spPr>
          <a:xfrm>
            <a:off x="4749046" y="4971812"/>
            <a:ext cx="277773" cy="173593"/>
          </a:xfrm>
          <a:prstGeom prst="rect">
            <a:avLst/>
          </a:prstGeom>
          <a:noFill/>
          <a:ln/>
        </p:spPr>
        <p:txBody>
          <a:bodyPr wrap="none" lIns="0" tIns="0" rIns="0" bIns="0" rtlCol="0" anchor="ctr"/>
          <a:lstStyle/>
          <a:p>
            <a:pPr marL="0" indent="0" algn="l">
              <a:lnSpc>
                <a:spcPts val="1450"/>
              </a:lnSpc>
              <a:buNone/>
            </a:pPr>
            <a:r>
              <a:rPr lang="en-US" sz="1050" dirty="0">
                <a:solidFill>
                  <a:srgbClr val="2C2821"/>
                </a:solidFill>
                <a:latin typeface="Alice Light" pitchFamily="34" charset="0"/>
                <a:ea typeface="Alice Light" pitchFamily="34" charset="-122"/>
                <a:cs typeface="Alice Light" pitchFamily="34" charset="-120"/>
              </a:rPr>
              <a:t>03</a:t>
            </a:r>
            <a:endParaRPr lang="en-US" sz="1050" dirty="0"/>
          </a:p>
        </p:txBody>
      </p:sp>
      <p:sp>
        <p:nvSpPr>
          <p:cNvPr id="21" name="Shape 18"/>
          <p:cNvSpPr/>
          <p:nvPr/>
        </p:nvSpPr>
        <p:spPr>
          <a:xfrm>
            <a:off x="4749046" y="5192554"/>
            <a:ext cx="3608784" cy="15240"/>
          </a:xfrm>
          <a:prstGeom prst="rect">
            <a:avLst/>
          </a:prstGeom>
          <a:solidFill>
            <a:srgbClr val="1B5F39"/>
          </a:solidFill>
          <a:ln/>
        </p:spPr>
      </p:sp>
      <p:sp>
        <p:nvSpPr>
          <p:cNvPr id="22" name="Text 19"/>
          <p:cNvSpPr/>
          <p:nvPr/>
        </p:nvSpPr>
        <p:spPr>
          <a:xfrm>
            <a:off x="4749046" y="5292447"/>
            <a:ext cx="1736646" cy="217051"/>
          </a:xfrm>
          <a:prstGeom prst="rect">
            <a:avLst/>
          </a:prstGeom>
          <a:noFill/>
          <a:ln/>
        </p:spPr>
        <p:txBody>
          <a:bodyPr wrap="none" lIns="0" tIns="0" rIns="0" bIns="0" rtlCol="0" anchor="t"/>
          <a:lstStyle/>
          <a:p>
            <a:pPr marL="0" indent="0" algn="l">
              <a:lnSpc>
                <a:spcPts val="1700"/>
              </a:lnSpc>
              <a:buNone/>
            </a:pPr>
            <a:r>
              <a:rPr lang="en-US" sz="1350" dirty="0">
                <a:solidFill>
                  <a:srgbClr val="2C2821"/>
                </a:solidFill>
                <a:latin typeface="Alice" pitchFamily="34" charset="0"/>
                <a:ea typeface="Alice" pitchFamily="34" charset="-122"/>
                <a:cs typeface="Alice" pitchFamily="34" charset="-120"/>
              </a:rPr>
              <a:t>Kebiasaan Mandiri</a:t>
            </a:r>
            <a:endParaRPr lang="en-US" sz="1350" dirty="0"/>
          </a:p>
        </p:txBody>
      </p:sp>
      <p:sp>
        <p:nvSpPr>
          <p:cNvPr id="23" name="Text 20"/>
          <p:cNvSpPr/>
          <p:nvPr/>
        </p:nvSpPr>
        <p:spPr>
          <a:xfrm>
            <a:off x="4749046" y="5606653"/>
            <a:ext cx="3608784" cy="188952"/>
          </a:xfrm>
          <a:prstGeom prst="rect">
            <a:avLst/>
          </a:prstGeom>
          <a:noFill/>
          <a:ln/>
        </p:spPr>
        <p:txBody>
          <a:bodyPr wrap="non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Habit inisiatif dan mengatasi ragu bertindak</a:t>
            </a:r>
            <a:endParaRPr lang="en-US" sz="1050" dirty="0"/>
          </a:p>
        </p:txBody>
      </p:sp>
      <p:sp>
        <p:nvSpPr>
          <p:cNvPr id="24" name="Text 21"/>
          <p:cNvSpPr/>
          <p:nvPr/>
        </p:nvSpPr>
        <p:spPr>
          <a:xfrm>
            <a:off x="4749046" y="5996940"/>
            <a:ext cx="277773" cy="173593"/>
          </a:xfrm>
          <a:prstGeom prst="rect">
            <a:avLst/>
          </a:prstGeom>
          <a:noFill/>
          <a:ln/>
        </p:spPr>
        <p:txBody>
          <a:bodyPr wrap="none" lIns="0" tIns="0" rIns="0" bIns="0" rtlCol="0" anchor="ctr"/>
          <a:lstStyle/>
          <a:p>
            <a:pPr marL="0" indent="0" algn="l">
              <a:lnSpc>
                <a:spcPts val="1450"/>
              </a:lnSpc>
              <a:buNone/>
            </a:pPr>
            <a:r>
              <a:rPr lang="en-US" sz="1050" dirty="0">
                <a:solidFill>
                  <a:srgbClr val="2C2821"/>
                </a:solidFill>
                <a:latin typeface="Alice Light" pitchFamily="34" charset="0"/>
                <a:ea typeface="Alice Light" pitchFamily="34" charset="-122"/>
                <a:cs typeface="Alice Light" pitchFamily="34" charset="-120"/>
              </a:rPr>
              <a:t>04</a:t>
            </a:r>
            <a:endParaRPr lang="en-US" sz="1050" dirty="0"/>
          </a:p>
        </p:txBody>
      </p:sp>
      <p:sp>
        <p:nvSpPr>
          <p:cNvPr id="25" name="Shape 22"/>
          <p:cNvSpPr/>
          <p:nvPr/>
        </p:nvSpPr>
        <p:spPr>
          <a:xfrm>
            <a:off x="4749046" y="6217682"/>
            <a:ext cx="3608784" cy="15240"/>
          </a:xfrm>
          <a:prstGeom prst="rect">
            <a:avLst/>
          </a:prstGeom>
          <a:solidFill>
            <a:srgbClr val="1B5F39"/>
          </a:solidFill>
          <a:ln/>
        </p:spPr>
      </p:sp>
      <p:sp>
        <p:nvSpPr>
          <p:cNvPr id="26" name="Text 23"/>
          <p:cNvSpPr/>
          <p:nvPr/>
        </p:nvSpPr>
        <p:spPr>
          <a:xfrm>
            <a:off x="4749046" y="6317575"/>
            <a:ext cx="1946196" cy="217051"/>
          </a:xfrm>
          <a:prstGeom prst="rect">
            <a:avLst/>
          </a:prstGeom>
          <a:noFill/>
          <a:ln/>
        </p:spPr>
        <p:txBody>
          <a:bodyPr wrap="none" lIns="0" tIns="0" rIns="0" bIns="0" rtlCol="0" anchor="t"/>
          <a:lstStyle/>
          <a:p>
            <a:pPr marL="0" indent="0" algn="l">
              <a:lnSpc>
                <a:spcPts val="1700"/>
              </a:lnSpc>
              <a:buNone/>
            </a:pPr>
            <a:r>
              <a:rPr lang="en-US" sz="1350" dirty="0">
                <a:solidFill>
                  <a:srgbClr val="2C2821"/>
                </a:solidFill>
                <a:latin typeface="Alice" pitchFamily="34" charset="0"/>
                <a:ea typeface="Alice" pitchFamily="34" charset="-122"/>
                <a:cs typeface="Alice" pitchFamily="34" charset="-120"/>
              </a:rPr>
              <a:t>Evaluasi &amp; Pembelajaran</a:t>
            </a:r>
            <a:endParaRPr lang="en-US" sz="1350" dirty="0"/>
          </a:p>
        </p:txBody>
      </p:sp>
      <p:sp>
        <p:nvSpPr>
          <p:cNvPr id="27" name="Text 24"/>
          <p:cNvSpPr/>
          <p:nvPr/>
        </p:nvSpPr>
        <p:spPr>
          <a:xfrm>
            <a:off x="4749046" y="6631781"/>
            <a:ext cx="3608784" cy="188952"/>
          </a:xfrm>
          <a:prstGeom prst="rect">
            <a:avLst/>
          </a:prstGeom>
          <a:noFill/>
          <a:ln/>
        </p:spPr>
        <p:txBody>
          <a:bodyPr wrap="non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Monitoring tindakan dan siklus perbaikan berkelanjutan</a:t>
            </a:r>
            <a:endParaRPr lang="en-US" sz="1050" dirty="0"/>
          </a:p>
        </p:txBody>
      </p:sp>
      <p:pic>
        <p:nvPicPr>
          <p:cNvPr id="28" name="Image 1" descr="preencoded.png"/>
          <p:cNvPicPr>
            <a:picLocks noChangeAspect="1"/>
          </p:cNvPicPr>
          <p:nvPr/>
        </p:nvPicPr>
        <p:blipFill>
          <a:blip r:embed="rId4"/>
          <a:stretch>
            <a:fillRect/>
          </a:stretch>
        </p:blipFill>
        <p:spPr>
          <a:xfrm>
            <a:off x="198358" y="199668"/>
            <a:ext cx="717352" cy="69222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793790" y="1289685"/>
            <a:ext cx="1507331" cy="324326"/>
          </a:xfrm>
          <a:prstGeom prst="roundRect">
            <a:avLst>
              <a:gd name="adj" fmla="val 6609"/>
            </a:avLst>
          </a:prstGeom>
          <a:solidFill>
            <a:srgbClr val="D7F4E4"/>
          </a:solidFill>
          <a:ln/>
        </p:spPr>
      </p:sp>
      <p:sp>
        <p:nvSpPr>
          <p:cNvPr id="3" name="Text 1"/>
          <p:cNvSpPr/>
          <p:nvPr/>
        </p:nvSpPr>
        <p:spPr>
          <a:xfrm>
            <a:off x="900946" y="1343263"/>
            <a:ext cx="1293019" cy="217170"/>
          </a:xfrm>
          <a:prstGeom prst="rect">
            <a:avLst/>
          </a:prstGeom>
          <a:noFill/>
          <a:ln/>
        </p:spPr>
        <p:txBody>
          <a:bodyPr wrap="none" lIns="0" tIns="0" rIns="0" bIns="0" rtlCol="0" anchor="t"/>
          <a:lstStyle/>
          <a:p>
            <a:pPr marL="0" indent="0" algn="l">
              <a:lnSpc>
                <a:spcPts val="1700"/>
              </a:lnSpc>
              <a:buNone/>
            </a:pPr>
            <a:r>
              <a:rPr lang="en-US" sz="1100" dirty="0">
                <a:solidFill>
                  <a:srgbClr val="2C2821"/>
                </a:solidFill>
                <a:latin typeface="Lora" pitchFamily="34" charset="0"/>
                <a:ea typeface="Lora" pitchFamily="34" charset="-122"/>
                <a:cs typeface="Lora" pitchFamily="34" charset="-120"/>
              </a:rPr>
              <a:t>LPK-DKN-SOFT-02</a:t>
            </a:r>
            <a:endParaRPr lang="en-US" sz="1100" dirty="0"/>
          </a:p>
        </p:txBody>
      </p:sp>
      <p:sp>
        <p:nvSpPr>
          <p:cNvPr id="4" name="Shape 2"/>
          <p:cNvSpPr/>
          <p:nvPr/>
        </p:nvSpPr>
        <p:spPr>
          <a:xfrm>
            <a:off x="2390418" y="1282065"/>
            <a:ext cx="2335054" cy="339566"/>
          </a:xfrm>
          <a:prstGeom prst="roundRect">
            <a:avLst>
              <a:gd name="adj" fmla="val 6313"/>
            </a:avLst>
          </a:prstGeom>
          <a:noFill/>
          <a:ln w="7620">
            <a:solidFill>
              <a:srgbClr val="1B5F39"/>
            </a:solidFill>
            <a:prstDash val="solid"/>
          </a:ln>
        </p:spPr>
      </p:sp>
      <p:sp>
        <p:nvSpPr>
          <p:cNvPr id="5" name="Text 3"/>
          <p:cNvSpPr/>
          <p:nvPr/>
        </p:nvSpPr>
        <p:spPr>
          <a:xfrm>
            <a:off x="2505194" y="1343263"/>
            <a:ext cx="2105501" cy="217170"/>
          </a:xfrm>
          <a:prstGeom prst="rect">
            <a:avLst/>
          </a:prstGeom>
          <a:noFill/>
          <a:ln/>
        </p:spPr>
        <p:txBody>
          <a:bodyPr wrap="none" lIns="0" tIns="0" rIns="0" bIns="0" rtlCol="0" anchor="t"/>
          <a:lstStyle/>
          <a:p>
            <a:pPr marL="0" indent="0" algn="l">
              <a:lnSpc>
                <a:spcPts val="1700"/>
              </a:lnSpc>
              <a:buNone/>
            </a:pPr>
            <a:r>
              <a:rPr lang="en-US" sz="1100" dirty="0">
                <a:solidFill>
                  <a:srgbClr val="1B5F39"/>
                </a:solidFill>
                <a:latin typeface="Lora" pitchFamily="34" charset="0"/>
                <a:ea typeface="Lora" pitchFamily="34" charset="-122"/>
                <a:cs typeface="Lora" pitchFamily="34" charset="-120"/>
              </a:rPr>
              <a:t>155 MENIT • 4 ELEMEN • 9 KUK</a:t>
            </a:r>
            <a:endParaRPr lang="en-US" sz="1100" dirty="0"/>
          </a:p>
        </p:txBody>
      </p:sp>
      <p:sp>
        <p:nvSpPr>
          <p:cNvPr id="6" name="Text 4"/>
          <p:cNvSpPr/>
          <p:nvPr/>
        </p:nvSpPr>
        <p:spPr>
          <a:xfrm>
            <a:off x="793790" y="1685925"/>
            <a:ext cx="11183541" cy="558165"/>
          </a:xfrm>
          <a:prstGeom prst="rect">
            <a:avLst/>
          </a:prstGeom>
          <a:noFill/>
          <a:ln/>
        </p:spPr>
        <p:txBody>
          <a:bodyPr wrap="none" lIns="0" tIns="0" rIns="0" bIns="0" rtlCol="0" anchor="t"/>
          <a:lstStyle/>
          <a:p>
            <a:pPr marL="0" indent="0" algn="l">
              <a:lnSpc>
                <a:spcPts val="4350"/>
              </a:lnSpc>
              <a:buNone/>
            </a:pPr>
            <a:r>
              <a:rPr lang="en-US" sz="3500" dirty="0">
                <a:solidFill>
                  <a:srgbClr val="233E32"/>
                </a:solidFill>
                <a:latin typeface="Alice" pitchFamily="34" charset="0"/>
                <a:ea typeface="Alice" pitchFamily="34" charset="-122"/>
                <a:cs typeface="Alice" pitchFamily="34" charset="-120"/>
              </a:rPr>
              <a:t>Membangun Integritas sebagai Tenaga Kerja Profesional</a:t>
            </a:r>
            <a:endParaRPr lang="en-US" sz="3500" dirty="0"/>
          </a:p>
        </p:txBody>
      </p:sp>
      <p:sp>
        <p:nvSpPr>
          <p:cNvPr id="7" name="Text 5"/>
          <p:cNvSpPr/>
          <p:nvPr/>
        </p:nvSpPr>
        <p:spPr>
          <a:xfrm>
            <a:off x="793790" y="2485192"/>
            <a:ext cx="13042821" cy="542925"/>
          </a:xfrm>
          <a:prstGeom prst="rect">
            <a:avLst/>
          </a:prstGeom>
          <a:noFill/>
          <a:ln/>
        </p:spPr>
        <p:txBody>
          <a:bodyPr wrap="squar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Integritas bukan sekadar 'jujur' — ini kompetensi profesional yang dapat diukur. Modul SKKNI P.85SOF00.003.1 ini membahas segitiga integritas (nilai-ucapan-tindakan), 4 komponen integritas profesional, kode etik, dan dampak nyata lemahnya integritas dalam lingkungan perbankan dan korporat.</a:t>
            </a:r>
            <a:endParaRPr lang="en-US" sz="1400" dirty="0"/>
          </a:p>
        </p:txBody>
      </p:sp>
      <p:sp>
        <p:nvSpPr>
          <p:cNvPr id="8" name="Shape 6"/>
          <p:cNvSpPr/>
          <p:nvPr/>
        </p:nvSpPr>
        <p:spPr>
          <a:xfrm>
            <a:off x="793790" y="3476863"/>
            <a:ext cx="6441043" cy="1294805"/>
          </a:xfrm>
          <a:prstGeom prst="roundRect">
            <a:avLst>
              <a:gd name="adj" fmla="val 8474"/>
            </a:avLst>
          </a:prstGeom>
          <a:solidFill>
            <a:srgbClr val="FCFBF8"/>
          </a:solidFill>
          <a:ln/>
        </p:spPr>
      </p:sp>
      <p:sp>
        <p:nvSpPr>
          <p:cNvPr id="9" name="Shape 7"/>
          <p:cNvSpPr/>
          <p:nvPr/>
        </p:nvSpPr>
        <p:spPr>
          <a:xfrm>
            <a:off x="793790" y="3454003"/>
            <a:ext cx="6441043" cy="91440"/>
          </a:xfrm>
          <a:prstGeom prst="roundRect">
            <a:avLst>
              <a:gd name="adj" fmla="val 29302"/>
            </a:avLst>
          </a:prstGeom>
          <a:solidFill>
            <a:srgbClr val="1B5F39"/>
          </a:solidFill>
          <a:ln/>
        </p:spPr>
      </p:sp>
      <p:sp>
        <p:nvSpPr>
          <p:cNvPr id="10" name="Shape 8"/>
          <p:cNvSpPr/>
          <p:nvPr/>
        </p:nvSpPr>
        <p:spPr>
          <a:xfrm>
            <a:off x="3746421" y="3208973"/>
            <a:ext cx="535781" cy="535781"/>
          </a:xfrm>
          <a:prstGeom prst="roundRect">
            <a:avLst>
              <a:gd name="adj" fmla="val 170667"/>
            </a:avLst>
          </a:prstGeom>
          <a:solidFill>
            <a:srgbClr val="1B5F39"/>
          </a:solidFill>
          <a:ln/>
        </p:spPr>
      </p:sp>
      <p:pic>
        <p:nvPicPr>
          <p:cNvPr id="11"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07155" y="3369707"/>
            <a:ext cx="214313" cy="214312"/>
          </a:xfrm>
          <a:prstGeom prst="rect">
            <a:avLst/>
          </a:prstGeom>
        </p:spPr>
      </p:pic>
      <p:sp>
        <p:nvSpPr>
          <p:cNvPr id="12" name="Text 9"/>
          <p:cNvSpPr/>
          <p:nvPr/>
        </p:nvSpPr>
        <p:spPr>
          <a:xfrm>
            <a:off x="995243" y="3923348"/>
            <a:ext cx="2232779" cy="278963"/>
          </a:xfrm>
          <a:prstGeom prst="rect">
            <a:avLst/>
          </a:prstGeom>
          <a:noFill/>
          <a:ln/>
        </p:spPr>
        <p:txBody>
          <a:bodyPr wrap="none" lIns="0" tIns="0" rIns="0" bIns="0" rtlCol="0" anchor="t"/>
          <a:lstStyle/>
          <a:p>
            <a:pPr marL="0" indent="0" algn="l">
              <a:lnSpc>
                <a:spcPts val="2150"/>
              </a:lnSpc>
              <a:buNone/>
            </a:pPr>
            <a:r>
              <a:rPr lang="en-US" sz="1750" dirty="0">
                <a:solidFill>
                  <a:srgbClr val="2C2821"/>
                </a:solidFill>
                <a:latin typeface="Alice" pitchFamily="34" charset="0"/>
                <a:ea typeface="Alice" pitchFamily="34" charset="-122"/>
                <a:cs typeface="Alice" pitchFamily="34" charset="-120"/>
              </a:rPr>
              <a:t>Kejujuran</a:t>
            </a:r>
            <a:endParaRPr lang="en-US" sz="1750" dirty="0"/>
          </a:p>
        </p:txBody>
      </p:sp>
      <p:sp>
        <p:nvSpPr>
          <p:cNvPr id="13" name="Text 10"/>
          <p:cNvSpPr/>
          <p:nvPr/>
        </p:nvSpPr>
        <p:spPr>
          <a:xfrm>
            <a:off x="995243" y="4298752"/>
            <a:ext cx="6038136" cy="271463"/>
          </a:xfrm>
          <a:prstGeom prst="rect">
            <a:avLst/>
          </a:prstGeom>
          <a:noFill/>
          <a:ln/>
        </p:spPr>
        <p:txBody>
          <a:bodyPr wrap="non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Konsistensi antara nilai, ucapan, dan tindakan dalam situasi apapun</a:t>
            </a:r>
            <a:endParaRPr lang="en-US" sz="1400" dirty="0"/>
          </a:p>
        </p:txBody>
      </p:sp>
      <p:sp>
        <p:nvSpPr>
          <p:cNvPr id="14" name="Shape 11"/>
          <p:cNvSpPr/>
          <p:nvPr/>
        </p:nvSpPr>
        <p:spPr>
          <a:xfrm>
            <a:off x="7395567" y="3476863"/>
            <a:ext cx="6441043" cy="1294805"/>
          </a:xfrm>
          <a:prstGeom prst="roundRect">
            <a:avLst>
              <a:gd name="adj" fmla="val 8474"/>
            </a:avLst>
          </a:prstGeom>
          <a:solidFill>
            <a:srgbClr val="FCFBF8"/>
          </a:solidFill>
          <a:ln/>
        </p:spPr>
      </p:sp>
      <p:sp>
        <p:nvSpPr>
          <p:cNvPr id="15" name="Shape 12"/>
          <p:cNvSpPr/>
          <p:nvPr/>
        </p:nvSpPr>
        <p:spPr>
          <a:xfrm>
            <a:off x="7395567" y="3454003"/>
            <a:ext cx="6441043" cy="91440"/>
          </a:xfrm>
          <a:prstGeom prst="roundRect">
            <a:avLst>
              <a:gd name="adj" fmla="val 29302"/>
            </a:avLst>
          </a:prstGeom>
          <a:solidFill>
            <a:srgbClr val="1B5F39"/>
          </a:solidFill>
          <a:ln/>
        </p:spPr>
      </p:sp>
      <p:sp>
        <p:nvSpPr>
          <p:cNvPr id="16" name="Shape 13"/>
          <p:cNvSpPr/>
          <p:nvPr/>
        </p:nvSpPr>
        <p:spPr>
          <a:xfrm>
            <a:off x="10348198" y="3208973"/>
            <a:ext cx="535781" cy="535781"/>
          </a:xfrm>
          <a:prstGeom prst="roundRect">
            <a:avLst>
              <a:gd name="adj" fmla="val 170667"/>
            </a:avLst>
          </a:prstGeom>
          <a:solidFill>
            <a:srgbClr val="1B5F39"/>
          </a:solidFill>
          <a:ln/>
        </p:spPr>
      </p:sp>
      <p:pic>
        <p:nvPicPr>
          <p:cNvPr id="1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08933" y="3369707"/>
            <a:ext cx="214313" cy="214312"/>
          </a:xfrm>
          <a:prstGeom prst="rect">
            <a:avLst/>
          </a:prstGeom>
        </p:spPr>
      </p:pic>
      <p:sp>
        <p:nvSpPr>
          <p:cNvPr id="18" name="Text 14"/>
          <p:cNvSpPr/>
          <p:nvPr/>
        </p:nvSpPr>
        <p:spPr>
          <a:xfrm>
            <a:off x="7597021" y="3923348"/>
            <a:ext cx="2232779" cy="278963"/>
          </a:xfrm>
          <a:prstGeom prst="rect">
            <a:avLst/>
          </a:prstGeom>
          <a:noFill/>
          <a:ln/>
        </p:spPr>
        <p:txBody>
          <a:bodyPr wrap="none" lIns="0" tIns="0" rIns="0" bIns="0" rtlCol="0" anchor="t"/>
          <a:lstStyle/>
          <a:p>
            <a:pPr marL="0" indent="0" algn="l">
              <a:lnSpc>
                <a:spcPts val="2150"/>
              </a:lnSpc>
              <a:buNone/>
            </a:pPr>
            <a:r>
              <a:rPr lang="en-US" sz="1750" dirty="0">
                <a:solidFill>
                  <a:srgbClr val="2C2821"/>
                </a:solidFill>
                <a:latin typeface="Alice" pitchFamily="34" charset="0"/>
                <a:ea typeface="Alice" pitchFamily="34" charset="-122"/>
                <a:cs typeface="Alice" pitchFamily="34" charset="-120"/>
              </a:rPr>
              <a:t>Akuntabilitas</a:t>
            </a:r>
            <a:endParaRPr lang="en-US" sz="1750" dirty="0"/>
          </a:p>
        </p:txBody>
      </p:sp>
      <p:sp>
        <p:nvSpPr>
          <p:cNvPr id="19" name="Text 15"/>
          <p:cNvSpPr/>
          <p:nvPr/>
        </p:nvSpPr>
        <p:spPr>
          <a:xfrm>
            <a:off x="7597021" y="4298752"/>
            <a:ext cx="6038136" cy="271463"/>
          </a:xfrm>
          <a:prstGeom prst="rect">
            <a:avLst/>
          </a:prstGeom>
          <a:noFill/>
          <a:ln/>
        </p:spPr>
        <p:txBody>
          <a:bodyPr wrap="non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Bertanggung jawab atas keputusan dan dampaknya terhadap organisasi</a:t>
            </a:r>
            <a:endParaRPr lang="en-US" sz="1400" dirty="0"/>
          </a:p>
        </p:txBody>
      </p:sp>
      <p:sp>
        <p:nvSpPr>
          <p:cNvPr id="20" name="Shape 16"/>
          <p:cNvSpPr/>
          <p:nvPr/>
        </p:nvSpPr>
        <p:spPr>
          <a:xfrm>
            <a:off x="793790" y="5200293"/>
            <a:ext cx="6441043" cy="1294805"/>
          </a:xfrm>
          <a:prstGeom prst="roundRect">
            <a:avLst>
              <a:gd name="adj" fmla="val 8474"/>
            </a:avLst>
          </a:prstGeom>
          <a:solidFill>
            <a:srgbClr val="FCFBF8"/>
          </a:solidFill>
          <a:ln/>
        </p:spPr>
      </p:sp>
      <p:sp>
        <p:nvSpPr>
          <p:cNvPr id="21" name="Shape 17"/>
          <p:cNvSpPr/>
          <p:nvPr/>
        </p:nvSpPr>
        <p:spPr>
          <a:xfrm>
            <a:off x="793790" y="5177433"/>
            <a:ext cx="6441043" cy="91440"/>
          </a:xfrm>
          <a:prstGeom prst="roundRect">
            <a:avLst>
              <a:gd name="adj" fmla="val 29302"/>
            </a:avLst>
          </a:prstGeom>
          <a:solidFill>
            <a:srgbClr val="1B5F39"/>
          </a:solidFill>
          <a:ln/>
        </p:spPr>
      </p:sp>
      <p:sp>
        <p:nvSpPr>
          <p:cNvPr id="22" name="Shape 18"/>
          <p:cNvSpPr/>
          <p:nvPr/>
        </p:nvSpPr>
        <p:spPr>
          <a:xfrm>
            <a:off x="3746421" y="4932402"/>
            <a:ext cx="535781" cy="535781"/>
          </a:xfrm>
          <a:prstGeom prst="roundRect">
            <a:avLst>
              <a:gd name="adj" fmla="val 170667"/>
            </a:avLst>
          </a:prstGeom>
          <a:solidFill>
            <a:srgbClr val="1B5F39"/>
          </a:solidFill>
          <a:ln/>
        </p:spPr>
      </p:sp>
      <p:pic>
        <p:nvPicPr>
          <p:cNvPr id="2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07155" y="5093137"/>
            <a:ext cx="214313" cy="214312"/>
          </a:xfrm>
          <a:prstGeom prst="rect">
            <a:avLst/>
          </a:prstGeom>
        </p:spPr>
      </p:pic>
      <p:sp>
        <p:nvSpPr>
          <p:cNvPr id="24" name="Text 19"/>
          <p:cNvSpPr/>
          <p:nvPr/>
        </p:nvSpPr>
        <p:spPr>
          <a:xfrm>
            <a:off x="995243" y="5646777"/>
            <a:ext cx="2232779" cy="278963"/>
          </a:xfrm>
          <a:prstGeom prst="rect">
            <a:avLst/>
          </a:prstGeom>
          <a:noFill/>
          <a:ln/>
        </p:spPr>
        <p:txBody>
          <a:bodyPr wrap="none" lIns="0" tIns="0" rIns="0" bIns="0" rtlCol="0" anchor="t"/>
          <a:lstStyle/>
          <a:p>
            <a:pPr marL="0" indent="0" algn="l">
              <a:lnSpc>
                <a:spcPts val="2150"/>
              </a:lnSpc>
              <a:buNone/>
            </a:pPr>
            <a:r>
              <a:rPr lang="en-US" sz="1750" dirty="0">
                <a:solidFill>
                  <a:srgbClr val="2C2821"/>
                </a:solidFill>
                <a:latin typeface="Alice" pitchFamily="34" charset="0"/>
                <a:ea typeface="Alice" pitchFamily="34" charset="-122"/>
                <a:cs typeface="Alice" pitchFamily="34" charset="-120"/>
              </a:rPr>
              <a:t>Transparansi</a:t>
            </a:r>
            <a:endParaRPr lang="en-US" sz="1750" dirty="0"/>
          </a:p>
        </p:txBody>
      </p:sp>
      <p:sp>
        <p:nvSpPr>
          <p:cNvPr id="25" name="Text 20"/>
          <p:cNvSpPr/>
          <p:nvPr/>
        </p:nvSpPr>
        <p:spPr>
          <a:xfrm>
            <a:off x="995243" y="6022181"/>
            <a:ext cx="6038136" cy="271463"/>
          </a:xfrm>
          <a:prstGeom prst="rect">
            <a:avLst/>
          </a:prstGeom>
          <a:noFill/>
          <a:ln/>
        </p:spPr>
        <p:txBody>
          <a:bodyPr wrap="non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Keterbukaan dalam komunikasi dan pelaporan yang mendukung GCG</a:t>
            </a:r>
            <a:endParaRPr lang="en-US" sz="1400" dirty="0"/>
          </a:p>
        </p:txBody>
      </p:sp>
      <p:sp>
        <p:nvSpPr>
          <p:cNvPr id="26" name="Shape 21"/>
          <p:cNvSpPr/>
          <p:nvPr/>
        </p:nvSpPr>
        <p:spPr>
          <a:xfrm>
            <a:off x="7395567" y="5200293"/>
            <a:ext cx="6441043" cy="1294805"/>
          </a:xfrm>
          <a:prstGeom prst="roundRect">
            <a:avLst>
              <a:gd name="adj" fmla="val 8474"/>
            </a:avLst>
          </a:prstGeom>
          <a:solidFill>
            <a:srgbClr val="FCFBF8"/>
          </a:solidFill>
          <a:ln/>
        </p:spPr>
      </p:sp>
      <p:sp>
        <p:nvSpPr>
          <p:cNvPr id="27" name="Shape 22"/>
          <p:cNvSpPr/>
          <p:nvPr/>
        </p:nvSpPr>
        <p:spPr>
          <a:xfrm>
            <a:off x="7395567" y="5177433"/>
            <a:ext cx="6441043" cy="91440"/>
          </a:xfrm>
          <a:prstGeom prst="roundRect">
            <a:avLst>
              <a:gd name="adj" fmla="val 29302"/>
            </a:avLst>
          </a:prstGeom>
          <a:solidFill>
            <a:srgbClr val="1B5F39"/>
          </a:solidFill>
          <a:ln/>
        </p:spPr>
      </p:sp>
      <p:sp>
        <p:nvSpPr>
          <p:cNvPr id="28" name="Shape 23"/>
          <p:cNvSpPr/>
          <p:nvPr/>
        </p:nvSpPr>
        <p:spPr>
          <a:xfrm>
            <a:off x="10348198" y="4932402"/>
            <a:ext cx="535781" cy="535781"/>
          </a:xfrm>
          <a:prstGeom prst="roundRect">
            <a:avLst>
              <a:gd name="adj" fmla="val 170667"/>
            </a:avLst>
          </a:prstGeom>
          <a:solidFill>
            <a:srgbClr val="1B5F39"/>
          </a:solidFill>
          <a:ln/>
        </p:spPr>
      </p:sp>
      <p:pic>
        <p:nvPicPr>
          <p:cNvPr id="29"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08933" y="5093137"/>
            <a:ext cx="214313" cy="214312"/>
          </a:xfrm>
          <a:prstGeom prst="rect">
            <a:avLst/>
          </a:prstGeom>
        </p:spPr>
      </p:pic>
      <p:sp>
        <p:nvSpPr>
          <p:cNvPr id="30" name="Text 24"/>
          <p:cNvSpPr/>
          <p:nvPr/>
        </p:nvSpPr>
        <p:spPr>
          <a:xfrm>
            <a:off x="7597021" y="5646777"/>
            <a:ext cx="2232779" cy="278963"/>
          </a:xfrm>
          <a:prstGeom prst="rect">
            <a:avLst/>
          </a:prstGeom>
          <a:noFill/>
          <a:ln/>
        </p:spPr>
        <p:txBody>
          <a:bodyPr wrap="none" lIns="0" tIns="0" rIns="0" bIns="0" rtlCol="0" anchor="t"/>
          <a:lstStyle/>
          <a:p>
            <a:pPr marL="0" indent="0" algn="l">
              <a:lnSpc>
                <a:spcPts val="2150"/>
              </a:lnSpc>
              <a:buNone/>
            </a:pPr>
            <a:r>
              <a:rPr lang="en-US" sz="1750" dirty="0">
                <a:solidFill>
                  <a:srgbClr val="2C2821"/>
                </a:solidFill>
                <a:latin typeface="Alice" pitchFamily="34" charset="0"/>
                <a:ea typeface="Alice" pitchFamily="34" charset="-122"/>
                <a:cs typeface="Alice" pitchFamily="34" charset="-120"/>
              </a:rPr>
              <a:t>Komitmen</a:t>
            </a:r>
            <a:endParaRPr lang="en-US" sz="1750" dirty="0"/>
          </a:p>
        </p:txBody>
      </p:sp>
      <p:sp>
        <p:nvSpPr>
          <p:cNvPr id="31" name="Text 25"/>
          <p:cNvSpPr/>
          <p:nvPr/>
        </p:nvSpPr>
        <p:spPr>
          <a:xfrm>
            <a:off x="7597021" y="6022181"/>
            <a:ext cx="6038136" cy="271463"/>
          </a:xfrm>
          <a:prstGeom prst="rect">
            <a:avLst/>
          </a:prstGeom>
          <a:noFill/>
          <a:ln/>
        </p:spPr>
        <p:txBody>
          <a:bodyPr wrap="non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Konsistensi integritas di bawah tekanan dan dalam dilema etika nyata</a:t>
            </a:r>
            <a:endParaRPr lang="en-US" sz="1400" dirty="0"/>
          </a:p>
        </p:txBody>
      </p:sp>
      <p:sp>
        <p:nvSpPr>
          <p:cNvPr id="32" name="Text 26"/>
          <p:cNvSpPr/>
          <p:nvPr/>
        </p:nvSpPr>
        <p:spPr>
          <a:xfrm>
            <a:off x="793790" y="6675953"/>
            <a:ext cx="13042821" cy="271463"/>
          </a:xfrm>
          <a:prstGeom prst="rect">
            <a:avLst/>
          </a:prstGeom>
          <a:noFill/>
          <a:ln/>
        </p:spPr>
        <p:txBody>
          <a:bodyPr wrap="none" lIns="0" tIns="0" rIns="0" bIns="0" rtlCol="0" anchor="t"/>
          <a:lstStyle/>
          <a:p>
            <a:pPr marL="0" indent="0" algn="l">
              <a:lnSpc>
                <a:spcPts val="2100"/>
              </a:lnSpc>
              <a:buNone/>
            </a:pPr>
            <a:r>
              <a:rPr lang="en-US" sz="1400" b="1" dirty="0">
                <a:solidFill>
                  <a:srgbClr val="2C2821"/>
                </a:solidFill>
                <a:latin typeface="Lora" pitchFamily="34" charset="0"/>
                <a:ea typeface="Lora" pitchFamily="34" charset="-122"/>
                <a:cs typeface="Lora" pitchFamily="34" charset="-120"/>
              </a:rPr>
              <a:t>Target Peserta:</a:t>
            </a:r>
            <a:r>
              <a:rPr lang="en-US" sz="1400" dirty="0">
                <a:solidFill>
                  <a:srgbClr val="2C2821"/>
                </a:solidFill>
                <a:latin typeface="Lora" pitchFamily="34" charset="0"/>
                <a:ea typeface="Lora" pitchFamily="34" charset="-122"/>
                <a:cs typeface="Lora" pitchFamily="34" charset="-120"/>
              </a:rPr>
              <a:t> Karyawan semua level, khususnya perbankan &amp; keuangan │ SKKNI No. 234/2020 Kode Unit P.85SOF00.003.1</a:t>
            </a:r>
            <a:endParaRPr lang="en-US" sz="1400" dirty="0"/>
          </a:p>
        </p:txBody>
      </p:sp>
      <p:pic>
        <p:nvPicPr>
          <p:cNvPr id="33" name="Image 4" descr="preencoded.png"/>
          <p:cNvPicPr>
            <a:picLocks noChangeAspect="1"/>
          </p:cNvPicPr>
          <p:nvPr/>
        </p:nvPicPr>
        <p:blipFill>
          <a:blip r:embed="rId7"/>
          <a:stretch>
            <a:fillRect/>
          </a:stretch>
        </p:blipFill>
        <p:spPr>
          <a:xfrm>
            <a:off x="198358" y="199668"/>
            <a:ext cx="717352" cy="69222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793790" y="1162883"/>
            <a:ext cx="1426964" cy="300990"/>
          </a:xfrm>
          <a:prstGeom prst="roundRect">
            <a:avLst>
              <a:gd name="adj" fmla="val 6726"/>
            </a:avLst>
          </a:prstGeom>
          <a:solidFill>
            <a:srgbClr val="D7F4E4"/>
          </a:solidFill>
          <a:ln/>
        </p:spPr>
      </p:sp>
      <p:sp>
        <p:nvSpPr>
          <p:cNvPr id="4" name="Text 1"/>
          <p:cNvSpPr/>
          <p:nvPr/>
        </p:nvSpPr>
        <p:spPr>
          <a:xfrm>
            <a:off x="894993" y="1213485"/>
            <a:ext cx="1224558" cy="199787"/>
          </a:xfrm>
          <a:prstGeom prst="rect">
            <a:avLst/>
          </a:prstGeom>
          <a:noFill/>
          <a:ln/>
        </p:spPr>
        <p:txBody>
          <a:bodyPr wrap="none" lIns="0" tIns="0" rIns="0" bIns="0" rtlCol="0" anchor="t"/>
          <a:lstStyle/>
          <a:p>
            <a:pPr marL="0" indent="0" algn="l">
              <a:lnSpc>
                <a:spcPts val="1550"/>
              </a:lnSpc>
              <a:buNone/>
            </a:pPr>
            <a:r>
              <a:rPr lang="en-US" sz="1050" dirty="0">
                <a:solidFill>
                  <a:srgbClr val="2C2821"/>
                </a:solidFill>
                <a:latin typeface="Lora" pitchFamily="34" charset="0"/>
                <a:ea typeface="Lora" pitchFamily="34" charset="-122"/>
                <a:cs typeface="Lora" pitchFamily="34" charset="-120"/>
              </a:rPr>
              <a:t>LPK-DKN-SOFT-03</a:t>
            </a:r>
            <a:endParaRPr lang="en-US" sz="1050" dirty="0"/>
          </a:p>
        </p:txBody>
      </p:sp>
      <p:sp>
        <p:nvSpPr>
          <p:cNvPr id="5" name="Shape 2"/>
          <p:cNvSpPr/>
          <p:nvPr/>
        </p:nvSpPr>
        <p:spPr>
          <a:xfrm>
            <a:off x="2305050" y="1155263"/>
            <a:ext cx="2214801" cy="316230"/>
          </a:xfrm>
          <a:prstGeom prst="roundRect">
            <a:avLst>
              <a:gd name="adj" fmla="val 6402"/>
            </a:avLst>
          </a:prstGeom>
          <a:noFill/>
          <a:ln w="7620">
            <a:solidFill>
              <a:srgbClr val="1B5F39"/>
            </a:solidFill>
            <a:prstDash val="solid"/>
          </a:ln>
        </p:spPr>
      </p:sp>
      <p:sp>
        <p:nvSpPr>
          <p:cNvPr id="6" name="Text 3"/>
          <p:cNvSpPr/>
          <p:nvPr/>
        </p:nvSpPr>
        <p:spPr>
          <a:xfrm>
            <a:off x="2413873" y="1213485"/>
            <a:ext cx="1997154" cy="199787"/>
          </a:xfrm>
          <a:prstGeom prst="rect">
            <a:avLst/>
          </a:prstGeom>
          <a:noFill/>
          <a:ln/>
        </p:spPr>
        <p:txBody>
          <a:bodyPr wrap="none" lIns="0" tIns="0" rIns="0" bIns="0" rtlCol="0" anchor="t"/>
          <a:lstStyle/>
          <a:p>
            <a:pPr marL="0" indent="0" algn="l">
              <a:lnSpc>
                <a:spcPts val="1550"/>
              </a:lnSpc>
              <a:buNone/>
            </a:pPr>
            <a:r>
              <a:rPr lang="en-US" sz="1050" dirty="0">
                <a:solidFill>
                  <a:srgbClr val="1B5F39"/>
                </a:solidFill>
                <a:latin typeface="Lora" pitchFamily="34" charset="0"/>
                <a:ea typeface="Lora" pitchFamily="34" charset="-122"/>
                <a:cs typeface="Lora" pitchFamily="34" charset="-120"/>
              </a:rPr>
              <a:t>175 MENIT • 5 ELEMEN • 11 KUK</a:t>
            </a:r>
            <a:endParaRPr lang="en-US" sz="1050" dirty="0"/>
          </a:p>
        </p:txBody>
      </p:sp>
      <p:sp>
        <p:nvSpPr>
          <p:cNvPr id="7" name="Text 4"/>
          <p:cNvSpPr/>
          <p:nvPr/>
        </p:nvSpPr>
        <p:spPr>
          <a:xfrm>
            <a:off x="793790" y="1528763"/>
            <a:ext cx="7556421" cy="1054179"/>
          </a:xfrm>
          <a:prstGeom prst="rect">
            <a:avLst/>
          </a:prstGeom>
          <a:noFill/>
          <a:ln/>
        </p:spPr>
        <p:txBody>
          <a:bodyPr wrap="square" lIns="0" tIns="0" rIns="0" bIns="0" rtlCol="0" anchor="t"/>
          <a:lstStyle/>
          <a:p>
            <a:pPr marL="0" indent="0" algn="l">
              <a:lnSpc>
                <a:spcPts val="4150"/>
              </a:lnSpc>
              <a:buNone/>
            </a:pPr>
            <a:r>
              <a:rPr lang="en-US" sz="3300" dirty="0">
                <a:solidFill>
                  <a:srgbClr val="233E32"/>
                </a:solidFill>
                <a:latin typeface="Alice" pitchFamily="34" charset="0"/>
                <a:ea typeface="Alice" pitchFamily="34" charset="-122"/>
                <a:cs typeface="Alice" pitchFamily="34" charset="-120"/>
              </a:rPr>
              <a:t>Membangun Kemampuan Pengelolaan Emosi di Tempat Kerja</a:t>
            </a:r>
            <a:endParaRPr lang="en-US" sz="3300" dirty="0"/>
          </a:p>
        </p:txBody>
      </p:sp>
      <p:sp>
        <p:nvSpPr>
          <p:cNvPr id="8" name="Shape 5"/>
          <p:cNvSpPr/>
          <p:nvPr/>
        </p:nvSpPr>
        <p:spPr>
          <a:xfrm>
            <a:off x="672346" y="2797969"/>
            <a:ext cx="3416856" cy="4276249"/>
          </a:xfrm>
          <a:prstGeom prst="roundRect">
            <a:avLst>
              <a:gd name="adj" fmla="val 741"/>
            </a:avLst>
          </a:prstGeom>
          <a:solidFill>
            <a:srgbClr val="1B5F39"/>
          </a:solidFill>
          <a:ln/>
        </p:spPr>
      </p:sp>
      <p:sp>
        <p:nvSpPr>
          <p:cNvPr id="9" name="Text 6"/>
          <p:cNvSpPr/>
          <p:nvPr/>
        </p:nvSpPr>
        <p:spPr>
          <a:xfrm>
            <a:off x="840938" y="2941320"/>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FFFFFF"/>
                </a:solidFill>
                <a:latin typeface="Alice" pitchFamily="34" charset="0"/>
                <a:ea typeface="Alice" pitchFamily="34" charset="-122"/>
                <a:cs typeface="Alice" pitchFamily="34" charset="-120"/>
              </a:rPr>
              <a:t>Fakta Kunci</a:t>
            </a:r>
            <a:endParaRPr lang="en-US" sz="1650" dirty="0"/>
          </a:p>
        </p:txBody>
      </p:sp>
      <p:sp>
        <p:nvSpPr>
          <p:cNvPr id="10" name="Text 7"/>
          <p:cNvSpPr/>
          <p:nvPr/>
        </p:nvSpPr>
        <p:spPr>
          <a:xfrm>
            <a:off x="840938" y="3348157"/>
            <a:ext cx="3079671" cy="1248370"/>
          </a:xfrm>
          <a:prstGeom prst="rect">
            <a:avLst/>
          </a:prstGeom>
          <a:noFill/>
          <a:ln/>
        </p:spPr>
        <p:txBody>
          <a:bodyPr wrap="square" lIns="0" tIns="0" rIns="0" bIns="0" rtlCol="0" anchor="t"/>
          <a:lstStyle/>
          <a:p>
            <a:pPr marL="0" indent="0" algn="l">
              <a:lnSpc>
                <a:spcPts val="1950"/>
              </a:lnSpc>
              <a:buNone/>
            </a:pPr>
            <a:r>
              <a:rPr lang="en-US" sz="1300" dirty="0">
                <a:solidFill>
                  <a:srgbClr val="FFFFFF"/>
                </a:solidFill>
                <a:latin typeface="Lora" pitchFamily="34" charset="0"/>
                <a:ea typeface="Lora" pitchFamily="34" charset="-122"/>
                <a:cs typeface="Lora" pitchFamily="34" charset="-120"/>
              </a:rPr>
              <a:t>Penelitian Daniel Goleman membuktikan EQ adalah </a:t>
            </a:r>
            <a:r>
              <a:rPr lang="en-US" sz="1300" b="1" dirty="0">
                <a:solidFill>
                  <a:srgbClr val="FFFFFF"/>
                </a:solidFill>
                <a:latin typeface="Lora" pitchFamily="34" charset="0"/>
                <a:ea typeface="Lora" pitchFamily="34" charset="-122"/>
                <a:cs typeface="Lora" pitchFamily="34" charset="-120"/>
              </a:rPr>
              <a:t>prediktor terkuat keunggulan kinerja</a:t>
            </a:r>
            <a:r>
              <a:rPr lang="en-US" sz="1300" dirty="0">
                <a:solidFill>
                  <a:srgbClr val="FFFFFF"/>
                </a:solidFill>
                <a:latin typeface="Lora" pitchFamily="34" charset="0"/>
                <a:ea typeface="Lora" pitchFamily="34" charset="-122"/>
                <a:cs typeface="Lora" pitchFamily="34" charset="-120"/>
              </a:rPr>
              <a:t> — dua kali lebih penting dari IQ dalam lingkungan profesional.</a:t>
            </a:r>
            <a:endParaRPr lang="en-US" sz="1300" dirty="0"/>
          </a:p>
        </p:txBody>
      </p:sp>
      <p:sp>
        <p:nvSpPr>
          <p:cNvPr id="11" name="Text 8"/>
          <p:cNvSpPr/>
          <p:nvPr/>
        </p:nvSpPr>
        <p:spPr>
          <a:xfrm>
            <a:off x="840938" y="4739878"/>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FFFFFF"/>
                </a:solidFill>
                <a:latin typeface="Alice" pitchFamily="34" charset="0"/>
                <a:ea typeface="Alice" pitchFamily="34" charset="-122"/>
                <a:cs typeface="Alice" pitchFamily="34" charset="-120"/>
              </a:rPr>
              <a:t>Target Peserta</a:t>
            </a:r>
            <a:endParaRPr lang="en-US" sz="1650" dirty="0"/>
          </a:p>
        </p:txBody>
      </p:sp>
      <p:sp>
        <p:nvSpPr>
          <p:cNvPr id="12" name="Text 9"/>
          <p:cNvSpPr/>
          <p:nvPr/>
        </p:nvSpPr>
        <p:spPr>
          <a:xfrm>
            <a:off x="840938" y="5146715"/>
            <a:ext cx="3079671" cy="749022"/>
          </a:xfrm>
          <a:prstGeom prst="rect">
            <a:avLst/>
          </a:prstGeom>
          <a:noFill/>
          <a:ln/>
        </p:spPr>
        <p:txBody>
          <a:bodyPr wrap="square" lIns="0" tIns="0" rIns="0" bIns="0" rtlCol="0" anchor="t"/>
          <a:lstStyle/>
          <a:p>
            <a:pPr marL="0" indent="0" algn="l">
              <a:lnSpc>
                <a:spcPts val="1950"/>
              </a:lnSpc>
              <a:buNone/>
            </a:pPr>
            <a:r>
              <a:rPr lang="en-US" sz="1300" dirty="0">
                <a:solidFill>
                  <a:srgbClr val="FFFFFF"/>
                </a:solidFill>
                <a:latin typeface="Lora" pitchFamily="34" charset="0"/>
                <a:ea typeface="Lora" pitchFamily="34" charset="-122"/>
                <a:cs typeface="Lora" pitchFamily="34" charset="-120"/>
              </a:rPr>
              <a:t>Karyawan semua level yang berinteraksi dengan rekan, atasan, pelanggan, dan mitra bisnis</a:t>
            </a:r>
            <a:endParaRPr lang="en-US" sz="1300" dirty="0"/>
          </a:p>
        </p:txBody>
      </p:sp>
      <p:sp>
        <p:nvSpPr>
          <p:cNvPr id="13" name="Text 10"/>
          <p:cNvSpPr/>
          <p:nvPr/>
        </p:nvSpPr>
        <p:spPr>
          <a:xfrm>
            <a:off x="840938" y="6039088"/>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FFFFFF"/>
                </a:solidFill>
                <a:latin typeface="Alice" pitchFamily="34" charset="0"/>
                <a:ea typeface="Alice" pitchFamily="34" charset="-122"/>
                <a:cs typeface="Alice" pitchFamily="34" charset="-120"/>
              </a:rPr>
              <a:t>Format</a:t>
            </a:r>
            <a:endParaRPr lang="en-US" sz="1650" dirty="0"/>
          </a:p>
        </p:txBody>
      </p:sp>
      <p:sp>
        <p:nvSpPr>
          <p:cNvPr id="14" name="Text 11"/>
          <p:cNvSpPr/>
          <p:nvPr/>
        </p:nvSpPr>
        <p:spPr>
          <a:xfrm>
            <a:off x="840938" y="6445925"/>
            <a:ext cx="3079671" cy="499348"/>
          </a:xfrm>
          <a:prstGeom prst="rect">
            <a:avLst/>
          </a:prstGeom>
          <a:noFill/>
          <a:ln/>
        </p:spPr>
        <p:txBody>
          <a:bodyPr wrap="square" lIns="0" tIns="0" rIns="0" bIns="0" rtlCol="0" anchor="t"/>
          <a:lstStyle/>
          <a:p>
            <a:pPr marL="0" indent="0" algn="l">
              <a:lnSpc>
                <a:spcPts val="1950"/>
              </a:lnSpc>
              <a:buNone/>
            </a:pPr>
            <a:r>
              <a:rPr lang="en-US" sz="1300" dirty="0">
                <a:solidFill>
                  <a:srgbClr val="FFFFFF"/>
                </a:solidFill>
                <a:latin typeface="Lora" pitchFamily="34" charset="0"/>
                <a:ea typeface="Lora" pitchFamily="34" charset="-122"/>
                <a:cs typeface="Lora" pitchFamily="34" charset="-120"/>
              </a:rPr>
              <a:t>175 Menit │ 5 Elemen Kompetensi │ SKKNI P.85SOF00.010.1</a:t>
            </a:r>
            <a:endParaRPr lang="en-US" sz="1300" dirty="0"/>
          </a:p>
        </p:txBody>
      </p:sp>
      <p:sp>
        <p:nvSpPr>
          <p:cNvPr id="15" name="Text 12"/>
          <p:cNvSpPr/>
          <p:nvPr/>
        </p:nvSpPr>
        <p:spPr>
          <a:xfrm>
            <a:off x="4386858" y="2941320"/>
            <a:ext cx="3245406" cy="263485"/>
          </a:xfrm>
          <a:prstGeom prst="rect">
            <a:avLst/>
          </a:prstGeom>
          <a:noFill/>
          <a:ln/>
        </p:spPr>
        <p:txBody>
          <a:bodyPr wrap="none" lIns="0" tIns="0" rIns="0" bIns="0" rtlCol="0" anchor="t"/>
          <a:lstStyle/>
          <a:p>
            <a:pPr marL="0" indent="0" algn="l">
              <a:lnSpc>
                <a:spcPts val="2050"/>
              </a:lnSpc>
              <a:buNone/>
            </a:pPr>
            <a:r>
              <a:rPr lang="en-US" sz="1650" dirty="0">
                <a:solidFill>
                  <a:srgbClr val="233E32"/>
                </a:solidFill>
                <a:latin typeface="Alice" pitchFamily="34" charset="0"/>
                <a:ea typeface="Alice" pitchFamily="34" charset="-122"/>
                <a:cs typeface="Alice" pitchFamily="34" charset="-120"/>
              </a:rPr>
              <a:t>5 Dimensi EQ yang Dikembangkan</a:t>
            </a:r>
            <a:endParaRPr lang="en-US" sz="1650" dirty="0"/>
          </a:p>
        </p:txBody>
      </p:sp>
      <p:sp>
        <p:nvSpPr>
          <p:cNvPr id="16" name="Text 13"/>
          <p:cNvSpPr/>
          <p:nvPr/>
        </p:nvSpPr>
        <p:spPr>
          <a:xfrm>
            <a:off x="4386858" y="3348157"/>
            <a:ext cx="3970853" cy="2697242"/>
          </a:xfrm>
          <a:prstGeom prst="rect">
            <a:avLst/>
          </a:prstGeom>
          <a:noFill/>
          <a:ln/>
        </p:spPr>
        <p:txBody>
          <a:bodyPr wrap="square" lIns="0" tIns="0" rIns="0" bIns="0" rtlCol="0" anchor="t"/>
          <a:lstStyle/>
          <a:p>
            <a:pPr marL="342900" indent="-342900" algn="l">
              <a:lnSpc>
                <a:spcPts val="1950"/>
              </a:lnSpc>
              <a:buSzPct val="100000"/>
              <a:buChar char="•"/>
            </a:pPr>
            <a:r>
              <a:rPr lang="en-US" sz="1300" b="1" dirty="0">
                <a:solidFill>
                  <a:srgbClr val="2C2821"/>
                </a:solidFill>
                <a:latin typeface="Lora" pitchFamily="34" charset="0"/>
                <a:ea typeface="Lora" pitchFamily="34" charset="-122"/>
                <a:cs typeface="Lora" pitchFamily="34" charset="-120"/>
              </a:rPr>
              <a:t>Nilai &amp; Budaya:</a:t>
            </a:r>
            <a:r>
              <a:rPr lang="en-US" sz="1300" dirty="0">
                <a:solidFill>
                  <a:srgbClr val="2C2821"/>
                </a:solidFill>
                <a:latin typeface="Lora" pitchFamily="34" charset="0"/>
                <a:ea typeface="Lora" pitchFamily="34" charset="-122"/>
                <a:cs typeface="Lora" pitchFamily="34" charset="-120"/>
              </a:rPr>
              <a:t> Memahami iklim emosi organisasi (model Schein)</a:t>
            </a:r>
            <a:endParaRPr lang="en-US" sz="1300" dirty="0"/>
          </a:p>
          <a:p>
            <a:pPr marL="342900" indent="-342900" algn="l">
              <a:lnSpc>
                <a:spcPts val="1950"/>
              </a:lnSpc>
              <a:buSzPct val="100000"/>
              <a:buChar char="•"/>
            </a:pPr>
            <a:r>
              <a:rPr lang="en-US" sz="1300" b="1" dirty="0">
                <a:solidFill>
                  <a:srgbClr val="2C2821"/>
                </a:solidFill>
                <a:latin typeface="Lora" pitchFamily="34" charset="0"/>
                <a:ea typeface="Lora" pitchFamily="34" charset="-122"/>
                <a:cs typeface="Lora" pitchFamily="34" charset="-120"/>
              </a:rPr>
              <a:t>Identifikasi Pemicu:</a:t>
            </a:r>
            <a:r>
              <a:rPr lang="en-US" sz="1300" dirty="0">
                <a:solidFill>
                  <a:srgbClr val="2C2821"/>
                </a:solidFill>
                <a:latin typeface="Lora" pitchFamily="34" charset="0"/>
                <a:ea typeface="Lora" pitchFamily="34" charset="-122"/>
                <a:cs typeface="Lora" pitchFamily="34" charset="-120"/>
              </a:rPr>
              <a:t> Mengenali pola reaksi emosional di bawah tekanan</a:t>
            </a:r>
            <a:endParaRPr lang="en-US" sz="1300" dirty="0"/>
          </a:p>
          <a:p>
            <a:pPr marL="342900" indent="-342900" algn="l">
              <a:lnSpc>
                <a:spcPts val="1950"/>
              </a:lnSpc>
              <a:buSzPct val="100000"/>
              <a:buChar char="•"/>
            </a:pPr>
            <a:r>
              <a:rPr lang="en-US" sz="1300" b="1" dirty="0">
                <a:solidFill>
                  <a:srgbClr val="2C2821"/>
                </a:solidFill>
                <a:latin typeface="Lora" pitchFamily="34" charset="0"/>
                <a:ea typeface="Lora" pitchFamily="34" charset="-122"/>
                <a:cs typeface="Lora" pitchFamily="34" charset="-120"/>
              </a:rPr>
              <a:t>Sikap Menghargai:</a:t>
            </a:r>
            <a:r>
              <a:rPr lang="en-US" sz="1300" dirty="0">
                <a:solidFill>
                  <a:srgbClr val="2C2821"/>
                </a:solidFill>
                <a:latin typeface="Lora" pitchFamily="34" charset="0"/>
                <a:ea typeface="Lora" pitchFamily="34" charset="-122"/>
                <a:cs typeface="Lora" pitchFamily="34" charset="-120"/>
              </a:rPr>
              <a:t> Empati otentik dan trust-building di tempat kerja</a:t>
            </a:r>
            <a:endParaRPr lang="en-US" sz="1300" dirty="0"/>
          </a:p>
          <a:p>
            <a:pPr marL="342900" indent="-342900" algn="l">
              <a:lnSpc>
                <a:spcPts val="1950"/>
              </a:lnSpc>
              <a:buSzPct val="100000"/>
              <a:buChar char="•"/>
            </a:pPr>
            <a:r>
              <a:rPr lang="en-US" sz="1300" b="1" dirty="0">
                <a:solidFill>
                  <a:srgbClr val="2C2821"/>
                </a:solidFill>
                <a:latin typeface="Lora" pitchFamily="34" charset="0"/>
                <a:ea typeface="Lora" pitchFamily="34" charset="-122"/>
                <a:cs typeface="Lora" pitchFamily="34" charset="-120"/>
              </a:rPr>
              <a:t>Hubungan Sosial:</a:t>
            </a:r>
            <a:r>
              <a:rPr lang="en-US" sz="1300" dirty="0">
                <a:solidFill>
                  <a:srgbClr val="2C2821"/>
                </a:solidFill>
                <a:latin typeface="Lora" pitchFamily="34" charset="0"/>
                <a:ea typeface="Lora" pitchFamily="34" charset="-122"/>
                <a:cs typeface="Lora" pitchFamily="34" charset="-120"/>
              </a:rPr>
              <a:t> Membangun jaringan dukungan profesional yang kuat</a:t>
            </a:r>
            <a:endParaRPr lang="en-US" sz="1300" dirty="0"/>
          </a:p>
          <a:p>
            <a:pPr marL="342900" indent="-342900" algn="l">
              <a:lnSpc>
                <a:spcPts val="1950"/>
              </a:lnSpc>
              <a:buSzPct val="100000"/>
              <a:buChar char="•"/>
            </a:pPr>
            <a:r>
              <a:rPr lang="en-US" sz="1300" b="1" dirty="0">
                <a:solidFill>
                  <a:srgbClr val="2C2821"/>
                </a:solidFill>
                <a:latin typeface="Lora" pitchFamily="34" charset="0"/>
                <a:ea typeface="Lora" pitchFamily="34" charset="-122"/>
                <a:cs typeface="Lora" pitchFamily="34" charset="-120"/>
              </a:rPr>
              <a:t>Evaluasi Berkelanjutan:</a:t>
            </a:r>
            <a:r>
              <a:rPr lang="en-US" sz="1300" dirty="0">
                <a:solidFill>
                  <a:srgbClr val="2C2821"/>
                </a:solidFill>
                <a:latin typeface="Lora" pitchFamily="34" charset="0"/>
                <a:ea typeface="Lora" pitchFamily="34" charset="-122"/>
                <a:cs typeface="Lora" pitchFamily="34" charset="-120"/>
              </a:rPr>
              <a:t> Personal EQ Action Plan dan siklus perbaikan</a:t>
            </a:r>
            <a:endParaRPr lang="en-US" sz="1300" dirty="0"/>
          </a:p>
        </p:txBody>
      </p:sp>
      <p:pic>
        <p:nvPicPr>
          <p:cNvPr id="17" name="Image 1" descr="preencoded.png"/>
          <p:cNvPicPr>
            <a:picLocks noChangeAspect="1"/>
          </p:cNvPicPr>
          <p:nvPr/>
        </p:nvPicPr>
        <p:blipFill>
          <a:blip r:embed="rId4"/>
          <a:stretch>
            <a:fillRect/>
          </a:stretch>
        </p:blipFill>
        <p:spPr>
          <a:xfrm>
            <a:off x="198358" y="199668"/>
            <a:ext cx="717352" cy="69222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793790" y="1229082"/>
            <a:ext cx="1592223" cy="348377"/>
          </a:xfrm>
          <a:prstGeom prst="roundRect">
            <a:avLst>
              <a:gd name="adj" fmla="val 6495"/>
            </a:avLst>
          </a:prstGeom>
          <a:solidFill>
            <a:srgbClr val="D7F4E4"/>
          </a:solidFill>
          <a:ln/>
        </p:spPr>
      </p:sp>
      <p:sp>
        <p:nvSpPr>
          <p:cNvPr id="3" name="Text 1"/>
          <p:cNvSpPr/>
          <p:nvPr/>
        </p:nvSpPr>
        <p:spPr>
          <a:xfrm>
            <a:off x="906899" y="1285637"/>
            <a:ext cx="1366004" cy="235268"/>
          </a:xfrm>
          <a:prstGeom prst="rect">
            <a:avLst/>
          </a:prstGeom>
          <a:noFill/>
          <a:ln/>
        </p:spPr>
        <p:txBody>
          <a:bodyPr wrap="none" lIns="0" tIns="0" rIns="0" bIns="0" rtlCol="0" anchor="t"/>
          <a:lstStyle/>
          <a:p>
            <a:pPr marL="0" indent="0" algn="l">
              <a:lnSpc>
                <a:spcPts val="1850"/>
              </a:lnSpc>
              <a:buNone/>
            </a:pPr>
            <a:r>
              <a:rPr lang="en-US" sz="1150" dirty="0">
                <a:solidFill>
                  <a:srgbClr val="2C2821"/>
                </a:solidFill>
                <a:latin typeface="Lora" pitchFamily="34" charset="0"/>
                <a:ea typeface="Lora" pitchFamily="34" charset="-122"/>
                <a:cs typeface="Lora" pitchFamily="34" charset="-120"/>
              </a:rPr>
              <a:t>LPK-DKN-SOFT-04</a:t>
            </a:r>
            <a:endParaRPr lang="en-US" sz="1150" dirty="0"/>
          </a:p>
        </p:txBody>
      </p:sp>
      <p:sp>
        <p:nvSpPr>
          <p:cNvPr id="4" name="Shape 2"/>
          <p:cNvSpPr/>
          <p:nvPr/>
        </p:nvSpPr>
        <p:spPr>
          <a:xfrm>
            <a:off x="2480191" y="1221462"/>
            <a:ext cx="1826895" cy="363617"/>
          </a:xfrm>
          <a:prstGeom prst="roundRect">
            <a:avLst>
              <a:gd name="adj" fmla="val 6223"/>
            </a:avLst>
          </a:prstGeom>
          <a:noFill/>
          <a:ln w="7620">
            <a:solidFill>
              <a:srgbClr val="1B5F39"/>
            </a:solidFill>
            <a:prstDash val="solid"/>
          </a:ln>
        </p:spPr>
      </p:sp>
      <p:sp>
        <p:nvSpPr>
          <p:cNvPr id="5" name="Text 3"/>
          <p:cNvSpPr/>
          <p:nvPr/>
        </p:nvSpPr>
        <p:spPr>
          <a:xfrm>
            <a:off x="2600920" y="1285637"/>
            <a:ext cx="1585436" cy="235268"/>
          </a:xfrm>
          <a:prstGeom prst="rect">
            <a:avLst/>
          </a:prstGeom>
          <a:noFill/>
          <a:ln/>
        </p:spPr>
        <p:txBody>
          <a:bodyPr wrap="none" lIns="0" tIns="0" rIns="0" bIns="0" rtlCol="0" anchor="t"/>
          <a:lstStyle/>
          <a:p>
            <a:pPr marL="0" indent="0" algn="l">
              <a:lnSpc>
                <a:spcPts val="1850"/>
              </a:lnSpc>
              <a:buNone/>
            </a:pPr>
            <a:r>
              <a:rPr lang="en-US" sz="1150" dirty="0">
                <a:solidFill>
                  <a:srgbClr val="1B5F39"/>
                </a:solidFill>
                <a:latin typeface="Lora" pitchFamily="34" charset="0"/>
                <a:ea typeface="Lora" pitchFamily="34" charset="-122"/>
                <a:cs typeface="Lora" pitchFamily="34" charset="-120"/>
              </a:rPr>
              <a:t>1 HARI PENUH • 7 SESI</a:t>
            </a:r>
            <a:endParaRPr lang="en-US" sz="1150" dirty="0"/>
          </a:p>
        </p:txBody>
      </p:sp>
      <p:sp>
        <p:nvSpPr>
          <p:cNvPr id="6" name="Text 4"/>
          <p:cNvSpPr/>
          <p:nvPr/>
        </p:nvSpPr>
        <p:spPr>
          <a:xfrm>
            <a:off x="793790" y="1656636"/>
            <a:ext cx="7991118" cy="589121"/>
          </a:xfrm>
          <a:prstGeom prst="rect">
            <a:avLst/>
          </a:prstGeom>
          <a:noFill/>
          <a:ln/>
        </p:spPr>
        <p:txBody>
          <a:bodyPr wrap="none" lIns="0" tIns="0" rIns="0" bIns="0" rtlCol="0" anchor="t"/>
          <a:lstStyle/>
          <a:p>
            <a:pPr marL="0" indent="0" algn="l">
              <a:lnSpc>
                <a:spcPts val="4600"/>
              </a:lnSpc>
              <a:buNone/>
            </a:pPr>
            <a:r>
              <a:rPr lang="en-US" sz="3700" dirty="0">
                <a:solidFill>
                  <a:srgbClr val="233E32"/>
                </a:solidFill>
                <a:latin typeface="Alice" pitchFamily="34" charset="0"/>
                <a:ea typeface="Alice" pitchFamily="34" charset="-122"/>
                <a:cs typeface="Alice" pitchFamily="34" charset="-120"/>
              </a:rPr>
              <a:t>Employee Financial Wellness Program</a:t>
            </a:r>
            <a:endParaRPr lang="en-US" sz="3700" dirty="0"/>
          </a:p>
        </p:txBody>
      </p:sp>
      <p:sp>
        <p:nvSpPr>
          <p:cNvPr id="7" name="Text 5"/>
          <p:cNvSpPr/>
          <p:nvPr/>
        </p:nvSpPr>
        <p:spPr>
          <a:xfrm>
            <a:off x="793790" y="2514362"/>
            <a:ext cx="13042821" cy="882610"/>
          </a:xfrm>
          <a:prstGeom prst="rect">
            <a:avLst/>
          </a:prstGeom>
          <a:noFill/>
          <a:ln/>
        </p:spPr>
        <p:txBody>
          <a:bodyPr wrap="square" lIns="0" tIns="0" rIns="0" bIns="0" rtlCol="0" anchor="t"/>
          <a:lstStyle/>
          <a:p>
            <a:pPr marL="0" indent="0" algn="l">
              <a:lnSpc>
                <a:spcPts val="2300"/>
              </a:lnSpc>
              <a:buNone/>
            </a:pPr>
            <a:r>
              <a:rPr lang="en-US" sz="1450" i="1" dirty="0">
                <a:solidFill>
                  <a:srgbClr val="2C2821"/>
                </a:solidFill>
                <a:latin typeface="Lora" pitchFamily="34" charset="0"/>
                <a:ea typeface="Lora" pitchFamily="34" charset="-122"/>
                <a:cs typeface="Lora" pitchFamily="34" charset="-120"/>
              </a:rPr>
              <a:t>Smart Financial Planning for Better Life</a:t>
            </a:r>
            <a:r>
              <a:rPr lang="en-US" sz="1450" dirty="0">
                <a:solidFill>
                  <a:srgbClr val="2C2821"/>
                </a:solidFill>
                <a:latin typeface="Lora" pitchFamily="34" charset="0"/>
                <a:ea typeface="Lora" pitchFamily="34" charset="-122"/>
                <a:cs typeface="Lora" pitchFamily="34" charset="-120"/>
              </a:rPr>
              <a:t> — </a:t>
            </a:r>
            <a:r>
              <a:rPr lang="en-US" sz="1450" b="1" dirty="0">
                <a:solidFill>
                  <a:srgbClr val="2C2821"/>
                </a:solidFill>
                <a:latin typeface="Lora" pitchFamily="34" charset="0"/>
                <a:ea typeface="Lora" pitchFamily="34" charset="-122"/>
                <a:cs typeface="Lora" pitchFamily="34" charset="-120"/>
              </a:rPr>
              <a:t>58% karyawan terdistraksi masalah keuangan pribadi</a:t>
            </a:r>
            <a:r>
              <a:rPr lang="en-US" sz="1450" dirty="0">
                <a:solidFill>
                  <a:srgbClr val="2C2821"/>
                </a:solidFill>
                <a:latin typeface="Lora" pitchFamily="34" charset="0"/>
                <a:ea typeface="Lora" pitchFamily="34" charset="-122"/>
                <a:cs typeface="Lora" pitchFamily="34" charset="-120"/>
              </a:rPr>
              <a:t> saat bekerja, dan 76% mengakui stres finansial berdampak langsung pada produktivitas (PwC Survey). Program transformasional sehari penuh ini membawa peserta dari awareness menuju aksi nyata dengan Personal Financial Roadmap yang langsung dapat diimplementasikan.</a:t>
            </a:r>
            <a:endParaRPr lang="en-US" sz="1450" dirty="0"/>
          </a:p>
        </p:txBody>
      </p:sp>
      <p:sp>
        <p:nvSpPr>
          <p:cNvPr id="8" name="Shape 6"/>
          <p:cNvSpPr/>
          <p:nvPr/>
        </p:nvSpPr>
        <p:spPr>
          <a:xfrm>
            <a:off x="793790" y="3598426"/>
            <a:ext cx="6431875" cy="1367433"/>
          </a:xfrm>
          <a:prstGeom prst="roundRect">
            <a:avLst>
              <a:gd name="adj" fmla="val 2068"/>
            </a:avLst>
          </a:prstGeom>
          <a:solidFill>
            <a:srgbClr val="F0EDE6"/>
          </a:solidFill>
          <a:ln/>
        </p:spPr>
      </p:sp>
      <p:sp>
        <p:nvSpPr>
          <p:cNvPr id="9" name="Text 7"/>
          <p:cNvSpPr/>
          <p:nvPr/>
        </p:nvSpPr>
        <p:spPr>
          <a:xfrm>
            <a:off x="982266" y="3786902"/>
            <a:ext cx="2732723" cy="294680"/>
          </a:xfrm>
          <a:prstGeom prst="rect">
            <a:avLst/>
          </a:prstGeom>
          <a:noFill/>
          <a:ln/>
        </p:spPr>
        <p:txBody>
          <a:bodyPr wrap="none" lIns="0" tIns="0" rIns="0" bIns="0" rtlCol="0" anchor="t"/>
          <a:lstStyle/>
          <a:p>
            <a:pPr marL="0" indent="0" algn="l">
              <a:lnSpc>
                <a:spcPts val="2300"/>
              </a:lnSpc>
              <a:buNone/>
            </a:pPr>
            <a:r>
              <a:rPr lang="en-US" sz="1850" dirty="0">
                <a:solidFill>
                  <a:srgbClr val="000000"/>
                </a:solidFill>
                <a:latin typeface="Alice" pitchFamily="34" charset="0"/>
                <a:ea typeface="Alice" pitchFamily="34" charset="-122"/>
                <a:cs typeface="Alice" pitchFamily="34" charset="-120"/>
              </a:rPr>
              <a:t>💰</a:t>
            </a:r>
            <a:r>
              <a:rPr lang="en-US" sz="1850" dirty="0">
                <a:solidFill>
                  <a:srgbClr val="2C2821"/>
                </a:solidFill>
                <a:latin typeface="Alice" pitchFamily="34" charset="0"/>
                <a:ea typeface="Alice" pitchFamily="34" charset="-122"/>
                <a:cs typeface="Alice" pitchFamily="34" charset="-120"/>
              </a:rPr>
              <a:t> Cashflow &amp; Budgeting</a:t>
            </a:r>
            <a:endParaRPr lang="en-US" sz="1850" dirty="0"/>
          </a:p>
        </p:txBody>
      </p:sp>
      <p:sp>
        <p:nvSpPr>
          <p:cNvPr id="10" name="Text 8"/>
          <p:cNvSpPr/>
          <p:nvPr/>
        </p:nvSpPr>
        <p:spPr>
          <a:xfrm>
            <a:off x="982266" y="4188976"/>
            <a:ext cx="6054923" cy="294203"/>
          </a:xfrm>
          <a:prstGeom prst="rect">
            <a:avLst/>
          </a:prstGeom>
          <a:noFill/>
          <a:ln/>
        </p:spPr>
        <p:txBody>
          <a:bodyPr wrap="non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Metode 50/30/20 dan laporan arus kas pribadi yang terstruktur</a:t>
            </a:r>
            <a:endParaRPr lang="en-US" sz="1450" dirty="0"/>
          </a:p>
        </p:txBody>
      </p:sp>
      <p:sp>
        <p:nvSpPr>
          <p:cNvPr id="11" name="Shape 9"/>
          <p:cNvSpPr/>
          <p:nvPr/>
        </p:nvSpPr>
        <p:spPr>
          <a:xfrm>
            <a:off x="7404735" y="3598426"/>
            <a:ext cx="6431875" cy="1367433"/>
          </a:xfrm>
          <a:prstGeom prst="roundRect">
            <a:avLst>
              <a:gd name="adj" fmla="val 2068"/>
            </a:avLst>
          </a:prstGeom>
          <a:solidFill>
            <a:srgbClr val="F0EDE6"/>
          </a:solidFill>
          <a:ln/>
        </p:spPr>
      </p:sp>
      <p:sp>
        <p:nvSpPr>
          <p:cNvPr id="12" name="Text 10"/>
          <p:cNvSpPr/>
          <p:nvPr/>
        </p:nvSpPr>
        <p:spPr>
          <a:xfrm>
            <a:off x="7593211" y="3786902"/>
            <a:ext cx="2981087" cy="294680"/>
          </a:xfrm>
          <a:prstGeom prst="rect">
            <a:avLst/>
          </a:prstGeom>
          <a:noFill/>
          <a:ln/>
        </p:spPr>
        <p:txBody>
          <a:bodyPr wrap="none" lIns="0" tIns="0" rIns="0" bIns="0" rtlCol="0" anchor="t"/>
          <a:lstStyle/>
          <a:p>
            <a:pPr marL="0" indent="0" algn="l">
              <a:lnSpc>
                <a:spcPts val="2300"/>
              </a:lnSpc>
              <a:buNone/>
            </a:pPr>
            <a:r>
              <a:rPr lang="en-US" sz="1850" dirty="0">
                <a:solidFill>
                  <a:srgbClr val="000000"/>
                </a:solidFill>
                <a:latin typeface="Alice" pitchFamily="34" charset="0"/>
                <a:ea typeface="Alice" pitchFamily="34" charset="-122"/>
                <a:cs typeface="Alice" pitchFamily="34" charset="-120"/>
              </a:rPr>
              <a:t>🛡️</a:t>
            </a:r>
            <a:r>
              <a:rPr lang="en-US" sz="1850" dirty="0">
                <a:solidFill>
                  <a:srgbClr val="2C2821"/>
                </a:solidFill>
                <a:latin typeface="Alice" pitchFamily="34" charset="0"/>
                <a:ea typeface="Alice" pitchFamily="34" charset="-122"/>
                <a:cs typeface="Alice" pitchFamily="34" charset="-120"/>
              </a:rPr>
              <a:t> Dana Darurat &amp; Proteksi</a:t>
            </a:r>
            <a:endParaRPr lang="en-US" sz="1850" dirty="0"/>
          </a:p>
        </p:txBody>
      </p:sp>
      <p:sp>
        <p:nvSpPr>
          <p:cNvPr id="13" name="Text 11"/>
          <p:cNvSpPr/>
          <p:nvPr/>
        </p:nvSpPr>
        <p:spPr>
          <a:xfrm>
            <a:off x="7593211" y="4188976"/>
            <a:ext cx="6054923" cy="588407"/>
          </a:xfrm>
          <a:prstGeom prst="rect">
            <a:avLst/>
          </a:prstGeom>
          <a:noFill/>
          <a:ln/>
        </p:spPr>
        <p:txBody>
          <a:bodyPr wrap="squar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Kalkulasi dana darurat ideal dan 5 risiko finansial yang wajib dimitigasi</a:t>
            </a:r>
            <a:endParaRPr lang="en-US" sz="1450" dirty="0"/>
          </a:p>
        </p:txBody>
      </p:sp>
      <p:sp>
        <p:nvSpPr>
          <p:cNvPr id="14" name="Shape 12"/>
          <p:cNvSpPr/>
          <p:nvPr/>
        </p:nvSpPr>
        <p:spPr>
          <a:xfrm>
            <a:off x="793790" y="5144929"/>
            <a:ext cx="6431875" cy="1367433"/>
          </a:xfrm>
          <a:prstGeom prst="roundRect">
            <a:avLst>
              <a:gd name="adj" fmla="val 2068"/>
            </a:avLst>
          </a:prstGeom>
          <a:solidFill>
            <a:srgbClr val="F0EDE6"/>
          </a:solidFill>
          <a:ln/>
        </p:spPr>
      </p:sp>
      <p:sp>
        <p:nvSpPr>
          <p:cNvPr id="15" name="Text 13"/>
          <p:cNvSpPr/>
          <p:nvPr/>
        </p:nvSpPr>
        <p:spPr>
          <a:xfrm>
            <a:off x="982266" y="5333405"/>
            <a:ext cx="2356842" cy="294680"/>
          </a:xfrm>
          <a:prstGeom prst="rect">
            <a:avLst/>
          </a:prstGeom>
          <a:noFill/>
          <a:ln/>
        </p:spPr>
        <p:txBody>
          <a:bodyPr wrap="none" lIns="0" tIns="0" rIns="0" bIns="0" rtlCol="0" anchor="t"/>
          <a:lstStyle/>
          <a:p>
            <a:pPr marL="0" indent="0" algn="l">
              <a:lnSpc>
                <a:spcPts val="2300"/>
              </a:lnSpc>
              <a:buNone/>
            </a:pPr>
            <a:r>
              <a:rPr lang="en-US" sz="1850" dirty="0">
                <a:solidFill>
                  <a:srgbClr val="000000"/>
                </a:solidFill>
                <a:latin typeface="Alice" pitchFamily="34" charset="0"/>
                <a:ea typeface="Alice" pitchFamily="34" charset="-122"/>
                <a:cs typeface="Alice" pitchFamily="34" charset="-120"/>
              </a:rPr>
              <a:t>📉</a:t>
            </a:r>
            <a:r>
              <a:rPr lang="en-US" sz="1850" dirty="0">
                <a:solidFill>
                  <a:srgbClr val="2C2821"/>
                </a:solidFill>
                <a:latin typeface="Alice" pitchFamily="34" charset="0"/>
                <a:ea typeface="Alice" pitchFamily="34" charset="-122"/>
                <a:cs typeface="Alice" pitchFamily="34" charset="-120"/>
              </a:rPr>
              <a:t> Manajemen Utang</a:t>
            </a:r>
            <a:endParaRPr lang="en-US" sz="1850" dirty="0"/>
          </a:p>
        </p:txBody>
      </p:sp>
      <p:sp>
        <p:nvSpPr>
          <p:cNvPr id="16" name="Text 14"/>
          <p:cNvSpPr/>
          <p:nvPr/>
        </p:nvSpPr>
        <p:spPr>
          <a:xfrm>
            <a:off x="982266" y="5735479"/>
            <a:ext cx="6054923" cy="588407"/>
          </a:xfrm>
          <a:prstGeom prst="rect">
            <a:avLst/>
          </a:prstGeom>
          <a:noFill/>
          <a:ln/>
        </p:spPr>
        <p:txBody>
          <a:bodyPr wrap="squar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Metode avalanche vs snowball dan strategi konsolidasi utang konsumtif</a:t>
            </a:r>
            <a:endParaRPr lang="en-US" sz="1450" dirty="0"/>
          </a:p>
        </p:txBody>
      </p:sp>
      <p:sp>
        <p:nvSpPr>
          <p:cNvPr id="17" name="Shape 15"/>
          <p:cNvSpPr/>
          <p:nvPr/>
        </p:nvSpPr>
        <p:spPr>
          <a:xfrm>
            <a:off x="7404735" y="5144929"/>
            <a:ext cx="6431875" cy="1367433"/>
          </a:xfrm>
          <a:prstGeom prst="roundRect">
            <a:avLst>
              <a:gd name="adj" fmla="val 2068"/>
            </a:avLst>
          </a:prstGeom>
          <a:solidFill>
            <a:srgbClr val="F0EDE6"/>
          </a:solidFill>
          <a:ln/>
        </p:spPr>
      </p:sp>
      <p:sp>
        <p:nvSpPr>
          <p:cNvPr id="18" name="Text 16"/>
          <p:cNvSpPr/>
          <p:nvPr/>
        </p:nvSpPr>
        <p:spPr>
          <a:xfrm>
            <a:off x="7593211" y="5333405"/>
            <a:ext cx="2356842" cy="294680"/>
          </a:xfrm>
          <a:prstGeom prst="rect">
            <a:avLst/>
          </a:prstGeom>
          <a:noFill/>
          <a:ln/>
        </p:spPr>
        <p:txBody>
          <a:bodyPr wrap="none" lIns="0" tIns="0" rIns="0" bIns="0" rtlCol="0" anchor="t"/>
          <a:lstStyle/>
          <a:p>
            <a:pPr marL="0" indent="0" algn="l">
              <a:lnSpc>
                <a:spcPts val="2300"/>
              </a:lnSpc>
              <a:buNone/>
            </a:pPr>
            <a:r>
              <a:rPr lang="en-US" sz="1850" dirty="0">
                <a:solidFill>
                  <a:srgbClr val="000000"/>
                </a:solidFill>
                <a:latin typeface="Alice" pitchFamily="34" charset="0"/>
                <a:ea typeface="Alice" pitchFamily="34" charset="-122"/>
                <a:cs typeface="Alice" pitchFamily="34" charset="-120"/>
              </a:rPr>
              <a:t>📈</a:t>
            </a:r>
            <a:r>
              <a:rPr lang="en-US" sz="1850" dirty="0">
                <a:solidFill>
                  <a:srgbClr val="2C2821"/>
                </a:solidFill>
                <a:latin typeface="Alice" pitchFamily="34" charset="0"/>
                <a:ea typeface="Alice" pitchFamily="34" charset="-122"/>
                <a:cs typeface="Alice" pitchFamily="34" charset="-120"/>
              </a:rPr>
              <a:t> Investasi Dasar</a:t>
            </a:r>
            <a:endParaRPr lang="en-US" sz="1850" dirty="0"/>
          </a:p>
        </p:txBody>
      </p:sp>
      <p:sp>
        <p:nvSpPr>
          <p:cNvPr id="19" name="Text 17"/>
          <p:cNvSpPr/>
          <p:nvPr/>
        </p:nvSpPr>
        <p:spPr>
          <a:xfrm>
            <a:off x="7593211" y="5735479"/>
            <a:ext cx="6054923" cy="294203"/>
          </a:xfrm>
          <a:prstGeom prst="rect">
            <a:avLst/>
          </a:prstGeom>
          <a:noFill/>
          <a:ln/>
        </p:spPr>
        <p:txBody>
          <a:bodyPr wrap="non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Instrumen investasi sesuai profil risiko: reksa dana, saham, emas</a:t>
            </a:r>
            <a:endParaRPr lang="en-US" sz="1450" dirty="0"/>
          </a:p>
        </p:txBody>
      </p:sp>
      <p:sp>
        <p:nvSpPr>
          <p:cNvPr id="20" name="Text 18"/>
          <p:cNvSpPr/>
          <p:nvPr/>
        </p:nvSpPr>
        <p:spPr>
          <a:xfrm>
            <a:off x="793790" y="6713815"/>
            <a:ext cx="13042821" cy="294203"/>
          </a:xfrm>
          <a:prstGeom prst="rect">
            <a:avLst/>
          </a:prstGeom>
          <a:noFill/>
          <a:ln/>
        </p:spPr>
        <p:txBody>
          <a:bodyPr wrap="none" lIns="0" tIns="0" rIns="0" bIns="0" rtlCol="0" anchor="t"/>
          <a:lstStyle/>
          <a:p>
            <a:pPr marL="0" indent="0" algn="l">
              <a:lnSpc>
                <a:spcPts val="2300"/>
              </a:lnSpc>
              <a:buNone/>
            </a:pPr>
            <a:r>
              <a:rPr lang="en-US" sz="1450" b="1" dirty="0">
                <a:solidFill>
                  <a:srgbClr val="2C2821"/>
                </a:solidFill>
                <a:latin typeface="Lora" pitchFamily="34" charset="0"/>
                <a:ea typeface="Lora" pitchFamily="34" charset="-122"/>
                <a:cs typeface="Lora" pitchFamily="34" charset="-120"/>
              </a:rPr>
              <a:t>Target Peserta:</a:t>
            </a:r>
            <a:r>
              <a:rPr lang="en-US" sz="1450" dirty="0">
                <a:solidFill>
                  <a:srgbClr val="2C2821"/>
                </a:solidFill>
                <a:latin typeface="Lora" pitchFamily="34" charset="0"/>
                <a:ea typeface="Lora" pitchFamily="34" charset="-122"/>
                <a:cs typeface="Lora" pitchFamily="34" charset="-120"/>
              </a:rPr>
              <a:t> Karyawan Tetap &amp; Kontrak Perbankan, BUMN, Korporasi — Prioritas Gen Y &amp; Gen Z │ Output: Personal Financial Roadmap 1 Tahun</a:t>
            </a:r>
            <a:endParaRPr lang="en-US" sz="1450" dirty="0"/>
          </a:p>
        </p:txBody>
      </p:sp>
      <p:pic>
        <p:nvPicPr>
          <p:cNvPr id="21" name="Image 0" descr="preencoded.png"/>
          <p:cNvPicPr>
            <a:picLocks noChangeAspect="1"/>
          </p:cNvPicPr>
          <p:nvPr/>
        </p:nvPicPr>
        <p:blipFill>
          <a:blip r:embed="rId3"/>
          <a:stretch>
            <a:fillRect/>
          </a:stretch>
        </p:blipFill>
        <p:spPr>
          <a:xfrm>
            <a:off x="198358" y="199668"/>
            <a:ext cx="717352" cy="69222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793790" y="1175742"/>
            <a:ext cx="1357670" cy="348377"/>
          </a:xfrm>
          <a:prstGeom prst="roundRect">
            <a:avLst>
              <a:gd name="adj" fmla="val 6495"/>
            </a:avLst>
          </a:prstGeom>
          <a:solidFill>
            <a:srgbClr val="D7F4E4"/>
          </a:solidFill>
          <a:ln/>
        </p:spPr>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6899" y="1274564"/>
            <a:ext cx="150733" cy="150733"/>
          </a:xfrm>
          <a:prstGeom prst="rect">
            <a:avLst/>
          </a:prstGeom>
        </p:spPr>
      </p:pic>
      <p:sp>
        <p:nvSpPr>
          <p:cNvPr id="4" name="Text 1"/>
          <p:cNvSpPr/>
          <p:nvPr/>
        </p:nvSpPr>
        <p:spPr>
          <a:xfrm>
            <a:off x="1132999" y="1232297"/>
            <a:ext cx="905351" cy="235268"/>
          </a:xfrm>
          <a:prstGeom prst="rect">
            <a:avLst/>
          </a:prstGeom>
          <a:noFill/>
          <a:ln/>
        </p:spPr>
        <p:txBody>
          <a:bodyPr wrap="none" lIns="0" tIns="0" rIns="0" bIns="0" rtlCol="0" anchor="t"/>
          <a:lstStyle/>
          <a:p>
            <a:pPr marL="0" indent="0" algn="l">
              <a:lnSpc>
                <a:spcPts val="1850"/>
              </a:lnSpc>
              <a:buNone/>
            </a:pPr>
            <a:r>
              <a:rPr lang="en-US" sz="1150" dirty="0">
                <a:solidFill>
                  <a:srgbClr val="2C2821"/>
                </a:solidFill>
                <a:latin typeface="Lora" pitchFamily="34" charset="0"/>
                <a:ea typeface="Lora" pitchFamily="34" charset="-122"/>
                <a:cs typeface="Lora" pitchFamily="34" charset="-120"/>
              </a:rPr>
              <a:t>KATEGORI C</a:t>
            </a:r>
            <a:endParaRPr lang="en-US" sz="1150" dirty="0"/>
          </a:p>
        </p:txBody>
      </p:sp>
      <p:sp>
        <p:nvSpPr>
          <p:cNvPr id="5" name="Shape 2"/>
          <p:cNvSpPr/>
          <p:nvPr/>
        </p:nvSpPr>
        <p:spPr>
          <a:xfrm>
            <a:off x="2245638" y="1168122"/>
            <a:ext cx="3478530" cy="363617"/>
          </a:xfrm>
          <a:prstGeom prst="roundRect">
            <a:avLst>
              <a:gd name="adj" fmla="val 6223"/>
            </a:avLst>
          </a:prstGeom>
          <a:noFill/>
          <a:ln w="7620">
            <a:solidFill>
              <a:srgbClr val="1B5F39"/>
            </a:solidFill>
            <a:prstDash val="solid"/>
          </a:ln>
        </p:spPr>
      </p:sp>
      <p:sp>
        <p:nvSpPr>
          <p:cNvPr id="6" name="Text 3"/>
          <p:cNvSpPr/>
          <p:nvPr/>
        </p:nvSpPr>
        <p:spPr>
          <a:xfrm>
            <a:off x="2366367" y="1232297"/>
            <a:ext cx="3237071" cy="235268"/>
          </a:xfrm>
          <a:prstGeom prst="rect">
            <a:avLst/>
          </a:prstGeom>
          <a:noFill/>
          <a:ln/>
        </p:spPr>
        <p:txBody>
          <a:bodyPr wrap="none" lIns="0" tIns="0" rIns="0" bIns="0" rtlCol="0" anchor="t"/>
          <a:lstStyle/>
          <a:p>
            <a:pPr marL="0" indent="0" algn="l">
              <a:lnSpc>
                <a:spcPts val="1850"/>
              </a:lnSpc>
              <a:buNone/>
            </a:pPr>
            <a:r>
              <a:rPr lang="en-US" sz="1150" dirty="0">
                <a:solidFill>
                  <a:srgbClr val="1B5F39"/>
                </a:solidFill>
                <a:latin typeface="Lora" pitchFamily="34" charset="0"/>
                <a:ea typeface="Lora" pitchFamily="34" charset="-122"/>
                <a:cs typeface="Lora" pitchFamily="34" charset="-120"/>
              </a:rPr>
              <a:t>SALES, MARKETING &amp; SERVICE EXCELLENCE</a:t>
            </a:r>
            <a:endParaRPr lang="en-US" sz="1150" dirty="0"/>
          </a:p>
        </p:txBody>
      </p:sp>
      <p:sp>
        <p:nvSpPr>
          <p:cNvPr id="7" name="Text 4"/>
          <p:cNvSpPr/>
          <p:nvPr/>
        </p:nvSpPr>
        <p:spPr>
          <a:xfrm>
            <a:off x="793790" y="1603296"/>
            <a:ext cx="9906357" cy="589121"/>
          </a:xfrm>
          <a:prstGeom prst="rect">
            <a:avLst/>
          </a:prstGeom>
          <a:noFill/>
          <a:ln/>
        </p:spPr>
        <p:txBody>
          <a:bodyPr wrap="none" lIns="0" tIns="0" rIns="0" bIns="0" rtlCol="0" anchor="t"/>
          <a:lstStyle/>
          <a:p>
            <a:pPr marL="0" indent="0" algn="l">
              <a:lnSpc>
                <a:spcPts val="4600"/>
              </a:lnSpc>
              <a:buNone/>
            </a:pPr>
            <a:r>
              <a:rPr lang="en-US" sz="3700" dirty="0">
                <a:solidFill>
                  <a:srgbClr val="233E32"/>
                </a:solidFill>
                <a:latin typeface="Alice" pitchFamily="34" charset="0"/>
                <a:ea typeface="Alice" pitchFamily="34" charset="-122"/>
                <a:cs typeface="Alice" pitchFamily="34" charset="-120"/>
              </a:rPr>
              <a:t>Program Sales, Marketing &amp; Service Excellence</a:t>
            </a:r>
            <a:endParaRPr lang="en-US" sz="3700" dirty="0"/>
          </a:p>
        </p:txBody>
      </p:sp>
      <p:sp>
        <p:nvSpPr>
          <p:cNvPr id="8" name="Text 5"/>
          <p:cNvSpPr/>
          <p:nvPr/>
        </p:nvSpPr>
        <p:spPr>
          <a:xfrm>
            <a:off x="793790" y="2461022"/>
            <a:ext cx="13042821" cy="588407"/>
          </a:xfrm>
          <a:prstGeom prst="rect">
            <a:avLst/>
          </a:prstGeom>
          <a:noFill/>
          <a:ln/>
        </p:spPr>
        <p:txBody>
          <a:bodyPr wrap="squar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Lima program intensif yang membangun kapabilitas penjualan, pemasaran, dan layanan prima dari hulu ke hilir — dari prospecting konsumtif, pengembangan budaya sales, layanan pelanggan, hingga koleksi kredit bermasalah.</a:t>
            </a:r>
            <a:endParaRPr lang="en-US" sz="1450" dirty="0"/>
          </a:p>
        </p:txBody>
      </p:sp>
      <p:pic>
        <p:nvPicPr>
          <p:cNvPr id="9" name="Image 1" descr="preencoded.png"/>
          <p:cNvPicPr>
            <a:picLocks noChangeAspect="1"/>
          </p:cNvPicPr>
          <p:nvPr/>
        </p:nvPicPr>
        <p:blipFill>
          <a:blip r:embed="rId4"/>
          <a:stretch>
            <a:fillRect/>
          </a:stretch>
        </p:blipFill>
        <p:spPr>
          <a:xfrm>
            <a:off x="793790" y="3250883"/>
            <a:ext cx="440650" cy="440650"/>
          </a:xfrm>
          <a:prstGeom prst="rect">
            <a:avLst/>
          </a:prstGeom>
        </p:spPr>
      </p:pic>
      <p:sp>
        <p:nvSpPr>
          <p:cNvPr id="10" name="Text 6"/>
          <p:cNvSpPr/>
          <p:nvPr/>
        </p:nvSpPr>
        <p:spPr>
          <a:xfrm>
            <a:off x="1458278" y="3250883"/>
            <a:ext cx="2356842" cy="294680"/>
          </a:xfrm>
          <a:prstGeom prst="rect">
            <a:avLst/>
          </a:prstGeom>
          <a:noFill/>
          <a:ln/>
        </p:spPr>
        <p:txBody>
          <a:bodyPr wrap="none" lIns="0" tIns="0" rIns="0" bIns="0" rtlCol="0" anchor="t"/>
          <a:lstStyle/>
          <a:p>
            <a:pPr marL="0" indent="0" algn="l">
              <a:lnSpc>
                <a:spcPts val="2300"/>
              </a:lnSpc>
              <a:buNone/>
            </a:pPr>
            <a:r>
              <a:rPr lang="en-US" sz="1850" dirty="0">
                <a:solidFill>
                  <a:srgbClr val="2C2821"/>
                </a:solidFill>
                <a:latin typeface="Alice" pitchFamily="34" charset="0"/>
                <a:ea typeface="Alice" pitchFamily="34" charset="-122"/>
                <a:cs typeface="Alice" pitchFamily="34" charset="-120"/>
              </a:rPr>
              <a:t>Smart Selling KTA</a:t>
            </a:r>
            <a:endParaRPr lang="en-US" sz="1850" dirty="0"/>
          </a:p>
        </p:txBody>
      </p:sp>
      <p:sp>
        <p:nvSpPr>
          <p:cNvPr id="11" name="Text 7"/>
          <p:cNvSpPr/>
          <p:nvPr/>
        </p:nvSpPr>
        <p:spPr>
          <a:xfrm>
            <a:off x="1458278" y="3652957"/>
            <a:ext cx="2428280" cy="1176814"/>
          </a:xfrm>
          <a:prstGeom prst="rect">
            <a:avLst/>
          </a:prstGeom>
          <a:noFill/>
          <a:ln/>
        </p:spPr>
        <p:txBody>
          <a:bodyPr wrap="squar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Prospecting hingga closing untuk produk kredit tanpa agunan — SPIN Selling &amp; ACR technique.</a:t>
            </a:r>
            <a:endParaRPr lang="en-US" sz="1450" dirty="0"/>
          </a:p>
        </p:txBody>
      </p:sp>
      <p:pic>
        <p:nvPicPr>
          <p:cNvPr id="12" name="Image 2" descr="preencoded.png"/>
          <p:cNvPicPr>
            <a:picLocks noChangeAspect="1"/>
          </p:cNvPicPr>
          <p:nvPr/>
        </p:nvPicPr>
        <p:blipFill>
          <a:blip r:embed="rId5"/>
          <a:stretch>
            <a:fillRect/>
          </a:stretch>
        </p:blipFill>
        <p:spPr>
          <a:xfrm>
            <a:off x="4110395" y="3250883"/>
            <a:ext cx="440650" cy="440650"/>
          </a:xfrm>
          <a:prstGeom prst="rect">
            <a:avLst/>
          </a:prstGeom>
        </p:spPr>
      </p:pic>
      <p:sp>
        <p:nvSpPr>
          <p:cNvPr id="13" name="Text 8"/>
          <p:cNvSpPr/>
          <p:nvPr/>
        </p:nvSpPr>
        <p:spPr>
          <a:xfrm>
            <a:off x="4774883" y="3250883"/>
            <a:ext cx="2356842" cy="294680"/>
          </a:xfrm>
          <a:prstGeom prst="rect">
            <a:avLst/>
          </a:prstGeom>
          <a:noFill/>
          <a:ln/>
        </p:spPr>
        <p:txBody>
          <a:bodyPr wrap="none" lIns="0" tIns="0" rIns="0" bIns="0" rtlCol="0" anchor="t"/>
          <a:lstStyle/>
          <a:p>
            <a:pPr marL="0" indent="0" algn="l">
              <a:lnSpc>
                <a:spcPts val="2300"/>
              </a:lnSpc>
              <a:buNone/>
            </a:pPr>
            <a:r>
              <a:rPr lang="en-US" sz="1850" dirty="0">
                <a:solidFill>
                  <a:srgbClr val="2C2821"/>
                </a:solidFill>
                <a:latin typeface="Alice" pitchFamily="34" charset="0"/>
                <a:ea typeface="Alice" pitchFamily="34" charset="-122"/>
                <a:cs typeface="Alice" pitchFamily="34" charset="-120"/>
              </a:rPr>
              <a:t>Smart Selling with AI</a:t>
            </a:r>
            <a:endParaRPr lang="en-US" sz="1850" dirty="0"/>
          </a:p>
        </p:txBody>
      </p:sp>
      <p:sp>
        <p:nvSpPr>
          <p:cNvPr id="14" name="Text 9"/>
          <p:cNvSpPr/>
          <p:nvPr/>
        </p:nvSpPr>
        <p:spPr>
          <a:xfrm>
            <a:off x="4774883" y="3652957"/>
            <a:ext cx="2428399" cy="1471017"/>
          </a:xfrm>
          <a:prstGeom prst="rect">
            <a:avLst/>
          </a:prstGeom>
          <a:noFill/>
          <a:ln/>
        </p:spPr>
        <p:txBody>
          <a:bodyPr wrap="squar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Consultative selling yang diintegrasikan dengan AI tools untuk melipatgandakan produktivitas sales.</a:t>
            </a:r>
            <a:endParaRPr lang="en-US" sz="1450" dirty="0"/>
          </a:p>
        </p:txBody>
      </p:sp>
      <p:pic>
        <p:nvPicPr>
          <p:cNvPr id="15" name="Image 3" descr="preencoded.png"/>
          <p:cNvPicPr>
            <a:picLocks noChangeAspect="1"/>
          </p:cNvPicPr>
          <p:nvPr/>
        </p:nvPicPr>
        <p:blipFill>
          <a:blip r:embed="rId6"/>
          <a:stretch>
            <a:fillRect/>
          </a:stretch>
        </p:blipFill>
        <p:spPr>
          <a:xfrm>
            <a:off x="7427119" y="3250883"/>
            <a:ext cx="440650" cy="440650"/>
          </a:xfrm>
          <a:prstGeom prst="rect">
            <a:avLst/>
          </a:prstGeom>
        </p:spPr>
      </p:pic>
      <p:sp>
        <p:nvSpPr>
          <p:cNvPr id="16" name="Text 10"/>
          <p:cNvSpPr/>
          <p:nvPr/>
        </p:nvSpPr>
        <p:spPr>
          <a:xfrm>
            <a:off x="8091607" y="3250883"/>
            <a:ext cx="2428280" cy="589359"/>
          </a:xfrm>
          <a:prstGeom prst="rect">
            <a:avLst/>
          </a:prstGeom>
          <a:noFill/>
          <a:ln/>
        </p:spPr>
        <p:txBody>
          <a:bodyPr wrap="square" lIns="0" tIns="0" rIns="0" bIns="0" rtlCol="0" anchor="t"/>
          <a:lstStyle/>
          <a:p>
            <a:pPr marL="0" indent="0" algn="l">
              <a:lnSpc>
                <a:spcPts val="2300"/>
              </a:lnSpc>
              <a:buNone/>
            </a:pPr>
            <a:r>
              <a:rPr lang="en-US" sz="1850" dirty="0">
                <a:solidFill>
                  <a:srgbClr val="2C2821"/>
                </a:solidFill>
                <a:latin typeface="Alice" pitchFamily="34" charset="0"/>
                <a:ea typeface="Alice" pitchFamily="34" charset="-122"/>
                <a:cs typeface="Alice" pitchFamily="34" charset="-120"/>
              </a:rPr>
              <a:t>Building a Sales Culture</a:t>
            </a:r>
            <a:endParaRPr lang="en-US" sz="1850" dirty="0"/>
          </a:p>
        </p:txBody>
      </p:sp>
      <p:sp>
        <p:nvSpPr>
          <p:cNvPr id="17" name="Text 11"/>
          <p:cNvSpPr/>
          <p:nvPr/>
        </p:nvSpPr>
        <p:spPr>
          <a:xfrm>
            <a:off x="8091607" y="3947636"/>
            <a:ext cx="2428280" cy="1176814"/>
          </a:xfrm>
          <a:prstGeom prst="rect">
            <a:avLst/>
          </a:prstGeom>
          <a:noFill/>
          <a:ln/>
        </p:spPr>
        <p:txBody>
          <a:bodyPr wrap="squar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Membangun budaya penjualan yang sehat, berkelanjutan, dan berbasis kepercayaan tim.</a:t>
            </a:r>
            <a:endParaRPr lang="en-US" sz="1450" dirty="0"/>
          </a:p>
        </p:txBody>
      </p:sp>
      <p:pic>
        <p:nvPicPr>
          <p:cNvPr id="18" name="Image 4" descr="preencoded.png"/>
          <p:cNvPicPr>
            <a:picLocks noChangeAspect="1"/>
          </p:cNvPicPr>
          <p:nvPr/>
        </p:nvPicPr>
        <p:blipFill>
          <a:blip r:embed="rId7"/>
          <a:stretch>
            <a:fillRect/>
          </a:stretch>
        </p:blipFill>
        <p:spPr>
          <a:xfrm>
            <a:off x="10743724" y="3250883"/>
            <a:ext cx="440650" cy="440650"/>
          </a:xfrm>
          <a:prstGeom prst="rect">
            <a:avLst/>
          </a:prstGeom>
        </p:spPr>
      </p:pic>
      <p:sp>
        <p:nvSpPr>
          <p:cNvPr id="19" name="Text 12"/>
          <p:cNvSpPr/>
          <p:nvPr/>
        </p:nvSpPr>
        <p:spPr>
          <a:xfrm>
            <a:off x="11408212" y="3250883"/>
            <a:ext cx="2356842" cy="294680"/>
          </a:xfrm>
          <a:prstGeom prst="rect">
            <a:avLst/>
          </a:prstGeom>
          <a:noFill/>
          <a:ln/>
        </p:spPr>
        <p:txBody>
          <a:bodyPr wrap="none" lIns="0" tIns="0" rIns="0" bIns="0" rtlCol="0" anchor="t"/>
          <a:lstStyle/>
          <a:p>
            <a:pPr marL="0" indent="0" algn="l">
              <a:lnSpc>
                <a:spcPts val="2300"/>
              </a:lnSpc>
              <a:buNone/>
            </a:pPr>
            <a:r>
              <a:rPr lang="en-US" sz="1850" dirty="0">
                <a:solidFill>
                  <a:srgbClr val="2C2821"/>
                </a:solidFill>
                <a:latin typeface="Alice" pitchFamily="34" charset="0"/>
                <a:ea typeface="Alice" pitchFamily="34" charset="-122"/>
                <a:cs typeface="Alice" pitchFamily="34" charset="-120"/>
              </a:rPr>
              <a:t>Service Excellence</a:t>
            </a:r>
            <a:endParaRPr lang="en-US" sz="1850" dirty="0"/>
          </a:p>
        </p:txBody>
      </p:sp>
      <p:sp>
        <p:nvSpPr>
          <p:cNvPr id="20" name="Text 13"/>
          <p:cNvSpPr/>
          <p:nvPr/>
        </p:nvSpPr>
        <p:spPr>
          <a:xfrm>
            <a:off x="11408212" y="3652957"/>
            <a:ext cx="2428399" cy="882610"/>
          </a:xfrm>
          <a:prstGeom prst="rect">
            <a:avLst/>
          </a:prstGeom>
          <a:noFill/>
          <a:ln/>
        </p:spPr>
        <p:txBody>
          <a:bodyPr wrap="squar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Model 7A+S Pelayanan Prima untuk frontliner, CS, teller, dan tenaga layanan.</a:t>
            </a:r>
            <a:endParaRPr lang="en-US" sz="1450" dirty="0"/>
          </a:p>
        </p:txBody>
      </p:sp>
      <p:pic>
        <p:nvPicPr>
          <p:cNvPr id="21" name="Image 5" descr="preencoded.png"/>
          <p:cNvPicPr>
            <a:picLocks noChangeAspect="1"/>
          </p:cNvPicPr>
          <p:nvPr/>
        </p:nvPicPr>
        <p:blipFill>
          <a:blip r:embed="rId8"/>
          <a:stretch>
            <a:fillRect/>
          </a:stretch>
        </p:blipFill>
        <p:spPr>
          <a:xfrm>
            <a:off x="793790" y="5482590"/>
            <a:ext cx="440650" cy="440650"/>
          </a:xfrm>
          <a:prstGeom prst="rect">
            <a:avLst/>
          </a:prstGeom>
        </p:spPr>
      </p:pic>
      <p:sp>
        <p:nvSpPr>
          <p:cNvPr id="22" name="Text 14"/>
          <p:cNvSpPr/>
          <p:nvPr/>
        </p:nvSpPr>
        <p:spPr>
          <a:xfrm>
            <a:off x="1458278" y="5482590"/>
            <a:ext cx="2356842" cy="294680"/>
          </a:xfrm>
          <a:prstGeom prst="rect">
            <a:avLst/>
          </a:prstGeom>
          <a:noFill/>
          <a:ln/>
        </p:spPr>
        <p:txBody>
          <a:bodyPr wrap="none" lIns="0" tIns="0" rIns="0" bIns="0" rtlCol="0" anchor="t"/>
          <a:lstStyle/>
          <a:p>
            <a:pPr marL="0" indent="0" algn="l">
              <a:lnSpc>
                <a:spcPts val="2300"/>
              </a:lnSpc>
              <a:buNone/>
            </a:pPr>
            <a:r>
              <a:rPr lang="en-US" sz="1850" dirty="0">
                <a:solidFill>
                  <a:srgbClr val="2C2821"/>
                </a:solidFill>
                <a:latin typeface="Alice" pitchFamily="34" charset="0"/>
                <a:ea typeface="Alice" pitchFamily="34" charset="-122"/>
                <a:cs typeface="Alice" pitchFamily="34" charset="-120"/>
              </a:rPr>
              <a:t>Collection Excellence</a:t>
            </a:r>
            <a:endParaRPr lang="en-US" sz="1850" dirty="0"/>
          </a:p>
        </p:txBody>
      </p:sp>
      <p:sp>
        <p:nvSpPr>
          <p:cNvPr id="23" name="Text 15"/>
          <p:cNvSpPr/>
          <p:nvPr/>
        </p:nvSpPr>
        <p:spPr>
          <a:xfrm>
            <a:off x="1458278" y="5884664"/>
            <a:ext cx="2428280" cy="1176814"/>
          </a:xfrm>
          <a:prstGeom prst="rect">
            <a:avLst/>
          </a:prstGeom>
          <a:noFill/>
          <a:ln/>
        </p:spPr>
        <p:txBody>
          <a:bodyPr wrap="squar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Dari mindset penagih ke asset protector — strategi koleksi komprehensif 2 hari.</a:t>
            </a:r>
            <a:endParaRPr lang="en-US" sz="1450" dirty="0"/>
          </a:p>
        </p:txBody>
      </p:sp>
      <p:pic>
        <p:nvPicPr>
          <p:cNvPr id="24" name="Image 6" descr="preencoded.png"/>
          <p:cNvPicPr>
            <a:picLocks noChangeAspect="1"/>
          </p:cNvPicPr>
          <p:nvPr/>
        </p:nvPicPr>
        <p:blipFill>
          <a:blip r:embed="rId9"/>
          <a:stretch>
            <a:fillRect/>
          </a:stretch>
        </p:blipFill>
        <p:spPr>
          <a:xfrm>
            <a:off x="198358" y="199668"/>
            <a:ext cx="717352" cy="69222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267807" y="1144667"/>
            <a:ext cx="1525429" cy="340995"/>
          </a:xfrm>
          <a:prstGeom prst="roundRect">
            <a:avLst>
              <a:gd name="adj" fmla="val 6532"/>
            </a:avLst>
          </a:prstGeom>
          <a:solidFill>
            <a:srgbClr val="D7F4E4"/>
          </a:solidFill>
          <a:ln/>
        </p:spPr>
      </p:sp>
      <p:sp>
        <p:nvSpPr>
          <p:cNvPr id="4" name="Text 1"/>
          <p:cNvSpPr/>
          <p:nvPr/>
        </p:nvSpPr>
        <p:spPr>
          <a:xfrm>
            <a:off x="6379131" y="1200269"/>
            <a:ext cx="1302782" cy="229791"/>
          </a:xfrm>
          <a:prstGeom prst="rect">
            <a:avLst/>
          </a:prstGeom>
          <a:noFill/>
          <a:ln/>
        </p:spPr>
        <p:txBody>
          <a:bodyPr wrap="none" lIns="0" tIns="0" rIns="0" bIns="0" rtlCol="0" anchor="t"/>
          <a:lstStyle/>
          <a:p>
            <a:pPr marL="0" indent="0" algn="l">
              <a:lnSpc>
                <a:spcPts val="1800"/>
              </a:lnSpc>
              <a:buNone/>
            </a:pPr>
            <a:r>
              <a:rPr lang="en-US" sz="1150" dirty="0">
                <a:solidFill>
                  <a:srgbClr val="2C2821"/>
                </a:solidFill>
                <a:latin typeface="Lora" pitchFamily="34" charset="0"/>
                <a:ea typeface="Lora" pitchFamily="34" charset="-122"/>
                <a:cs typeface="Lora" pitchFamily="34" charset="-120"/>
              </a:rPr>
              <a:t>LPK-DKN-SALE-01</a:t>
            </a:r>
            <a:endParaRPr lang="en-US" sz="1150" dirty="0"/>
          </a:p>
        </p:txBody>
      </p:sp>
      <p:sp>
        <p:nvSpPr>
          <p:cNvPr id="5" name="Shape 2"/>
          <p:cNvSpPr/>
          <p:nvPr/>
        </p:nvSpPr>
        <p:spPr>
          <a:xfrm>
            <a:off x="7885986" y="1137047"/>
            <a:ext cx="1954649" cy="356235"/>
          </a:xfrm>
          <a:prstGeom prst="roundRect">
            <a:avLst>
              <a:gd name="adj" fmla="val 6252"/>
            </a:avLst>
          </a:prstGeom>
          <a:noFill/>
          <a:ln w="7620">
            <a:solidFill>
              <a:srgbClr val="1B5F39"/>
            </a:solidFill>
            <a:prstDash val="solid"/>
          </a:ln>
        </p:spPr>
      </p:sp>
      <p:sp>
        <p:nvSpPr>
          <p:cNvPr id="6" name="Text 3"/>
          <p:cNvSpPr/>
          <p:nvPr/>
        </p:nvSpPr>
        <p:spPr>
          <a:xfrm>
            <a:off x="8004929" y="1200269"/>
            <a:ext cx="1716762" cy="229791"/>
          </a:xfrm>
          <a:prstGeom prst="rect">
            <a:avLst/>
          </a:prstGeom>
          <a:noFill/>
          <a:ln/>
        </p:spPr>
        <p:txBody>
          <a:bodyPr wrap="none" lIns="0" tIns="0" rIns="0" bIns="0" rtlCol="0" anchor="t"/>
          <a:lstStyle/>
          <a:p>
            <a:pPr marL="0" indent="0" algn="l">
              <a:lnSpc>
                <a:spcPts val="1800"/>
              </a:lnSpc>
              <a:buNone/>
            </a:pPr>
            <a:r>
              <a:rPr lang="en-US" sz="1150" dirty="0">
                <a:solidFill>
                  <a:srgbClr val="1B5F39"/>
                </a:solidFill>
                <a:latin typeface="Lora" pitchFamily="34" charset="0"/>
                <a:ea typeface="Lora" pitchFamily="34" charset="-122"/>
                <a:cs typeface="Lora" pitchFamily="34" charset="-120"/>
              </a:rPr>
              <a:t>1 HARI • 7 SESI INTENSIF</a:t>
            </a:r>
            <a:endParaRPr lang="en-US" sz="1150" dirty="0"/>
          </a:p>
        </p:txBody>
      </p:sp>
      <p:sp>
        <p:nvSpPr>
          <p:cNvPr id="7" name="Text 4"/>
          <p:cNvSpPr/>
          <p:nvPr/>
        </p:nvSpPr>
        <p:spPr>
          <a:xfrm>
            <a:off x="6267807" y="1562695"/>
            <a:ext cx="7581186" cy="1159907"/>
          </a:xfrm>
          <a:prstGeom prst="rect">
            <a:avLst/>
          </a:prstGeom>
          <a:noFill/>
          <a:ln/>
        </p:spPr>
        <p:txBody>
          <a:bodyPr wrap="square" lIns="0" tIns="0" rIns="0" bIns="0" rtlCol="0" anchor="t"/>
          <a:lstStyle/>
          <a:p>
            <a:pPr marL="0" indent="0" algn="l">
              <a:lnSpc>
                <a:spcPts val="4550"/>
              </a:lnSpc>
              <a:buNone/>
            </a:pPr>
            <a:r>
              <a:rPr lang="en-US" sz="3650" dirty="0">
                <a:solidFill>
                  <a:srgbClr val="233E32"/>
                </a:solidFill>
                <a:latin typeface="Alice" pitchFamily="34" charset="0"/>
                <a:ea typeface="Alice" pitchFamily="34" charset="-122"/>
                <a:cs typeface="Alice" pitchFamily="34" charset="-120"/>
              </a:rPr>
              <a:t>Smart Selling KTA: From Prospecting to Closing</a:t>
            </a:r>
            <a:endParaRPr lang="en-US" sz="3650" dirty="0"/>
          </a:p>
        </p:txBody>
      </p:sp>
      <p:sp>
        <p:nvSpPr>
          <p:cNvPr id="8" name="Text 5"/>
          <p:cNvSpPr/>
          <p:nvPr/>
        </p:nvSpPr>
        <p:spPr>
          <a:xfrm>
            <a:off x="6267807" y="3139083"/>
            <a:ext cx="3965853" cy="2585680"/>
          </a:xfrm>
          <a:prstGeom prst="rect">
            <a:avLst/>
          </a:prstGeom>
          <a:noFill/>
          <a:ln/>
        </p:spPr>
        <p:txBody>
          <a:bodyPr wrap="square" lIns="0" tIns="0" rIns="0" bIns="0" rtlCol="0" anchor="t"/>
          <a:lstStyle/>
          <a:p>
            <a:pPr marL="0" indent="0" algn="l">
              <a:lnSpc>
                <a:spcPts val="2250"/>
              </a:lnSpc>
              <a:buNone/>
            </a:pPr>
            <a:r>
              <a:rPr lang="en-US" sz="1450" dirty="0">
                <a:solidFill>
                  <a:srgbClr val="2C2821"/>
                </a:solidFill>
                <a:latin typeface="Lora" pitchFamily="34" charset="0"/>
                <a:ea typeface="Lora" pitchFamily="34" charset="-122"/>
                <a:cs typeface="Lora" pitchFamily="34" charset="-120"/>
              </a:rPr>
              <a:t>Program intensif satu hari untuk profesional perbankan di lini produk Kredit Tanpa Agunan. Menggabungkan teknik prospecting berbasis institusi, SPIN Selling untuk needs analysis yang mendalam, teknik penanganan keberatan ACR, dan closing berbasis sinyal pembelian nasabah. Mengacu pada referensi Brian Tracy, Neil Rackham, dan Robert Cialdini.</a:t>
            </a:r>
            <a:endParaRPr lang="en-US" sz="1450" dirty="0"/>
          </a:p>
        </p:txBody>
      </p:sp>
      <p:sp>
        <p:nvSpPr>
          <p:cNvPr id="9" name="Text 6"/>
          <p:cNvSpPr/>
          <p:nvPr/>
        </p:nvSpPr>
        <p:spPr>
          <a:xfrm>
            <a:off x="6267807" y="5898237"/>
            <a:ext cx="2320052" cy="290036"/>
          </a:xfrm>
          <a:prstGeom prst="rect">
            <a:avLst/>
          </a:prstGeom>
          <a:noFill/>
          <a:ln/>
        </p:spPr>
        <p:txBody>
          <a:bodyPr wrap="none" lIns="0" tIns="0" rIns="0" bIns="0" rtlCol="0" anchor="t"/>
          <a:lstStyle/>
          <a:p>
            <a:pPr marL="0" indent="0" algn="l">
              <a:lnSpc>
                <a:spcPts val="2250"/>
              </a:lnSpc>
              <a:buNone/>
            </a:pPr>
            <a:r>
              <a:rPr lang="en-US" sz="1800" dirty="0">
                <a:solidFill>
                  <a:srgbClr val="233E32"/>
                </a:solidFill>
                <a:latin typeface="Alice" pitchFamily="34" charset="0"/>
                <a:ea typeface="Alice" pitchFamily="34" charset="-122"/>
                <a:cs typeface="Alice" pitchFamily="34" charset="-120"/>
              </a:rPr>
              <a:t>Target Peserta</a:t>
            </a:r>
            <a:endParaRPr lang="en-US" sz="1800" dirty="0"/>
          </a:p>
        </p:txBody>
      </p:sp>
      <p:sp>
        <p:nvSpPr>
          <p:cNvPr id="10" name="Text 7"/>
          <p:cNvSpPr/>
          <p:nvPr/>
        </p:nvSpPr>
        <p:spPr>
          <a:xfrm>
            <a:off x="6267807" y="6361748"/>
            <a:ext cx="3965853" cy="574596"/>
          </a:xfrm>
          <a:prstGeom prst="rect">
            <a:avLst/>
          </a:prstGeom>
          <a:noFill/>
          <a:ln/>
        </p:spPr>
        <p:txBody>
          <a:bodyPr wrap="square" lIns="0" tIns="0" rIns="0" bIns="0" rtlCol="0" anchor="t"/>
          <a:lstStyle/>
          <a:p>
            <a:pPr marL="0" indent="0" algn="l">
              <a:lnSpc>
                <a:spcPts val="2250"/>
              </a:lnSpc>
              <a:buNone/>
            </a:pPr>
            <a:r>
              <a:rPr lang="en-US" sz="1450" dirty="0">
                <a:solidFill>
                  <a:srgbClr val="2C2821"/>
                </a:solidFill>
                <a:latin typeface="Lora" pitchFamily="34" charset="0"/>
                <a:ea typeface="Lora" pitchFamily="34" charset="-122"/>
                <a:cs typeface="Lora" pitchFamily="34" charset="-120"/>
              </a:rPr>
              <a:t>Consumer Lending Officer, Relationship Officer, Branch Sales Team</a:t>
            </a:r>
            <a:endParaRPr lang="en-US" sz="1450" dirty="0"/>
          </a:p>
        </p:txBody>
      </p:sp>
      <p:sp>
        <p:nvSpPr>
          <p:cNvPr id="11" name="Shape 8"/>
          <p:cNvSpPr/>
          <p:nvPr/>
        </p:nvSpPr>
        <p:spPr>
          <a:xfrm>
            <a:off x="10560368" y="2982873"/>
            <a:ext cx="3429714" cy="4109680"/>
          </a:xfrm>
          <a:prstGeom prst="roundRect">
            <a:avLst>
              <a:gd name="adj" fmla="val 812"/>
            </a:avLst>
          </a:prstGeom>
          <a:solidFill>
            <a:srgbClr val="1B5F39"/>
          </a:solidFill>
          <a:ln/>
        </p:spPr>
      </p:sp>
      <p:sp>
        <p:nvSpPr>
          <p:cNvPr id="12" name="Text 9"/>
          <p:cNvSpPr/>
          <p:nvPr/>
        </p:nvSpPr>
        <p:spPr>
          <a:xfrm>
            <a:off x="10745867" y="3156347"/>
            <a:ext cx="2320052" cy="290036"/>
          </a:xfrm>
          <a:prstGeom prst="rect">
            <a:avLst/>
          </a:prstGeom>
          <a:noFill/>
          <a:ln/>
        </p:spPr>
        <p:txBody>
          <a:bodyPr wrap="none" lIns="0" tIns="0" rIns="0" bIns="0" rtlCol="0" anchor="t"/>
          <a:lstStyle/>
          <a:p>
            <a:pPr marL="0" indent="0" algn="l">
              <a:lnSpc>
                <a:spcPts val="2250"/>
              </a:lnSpc>
              <a:buNone/>
            </a:pPr>
            <a:r>
              <a:rPr lang="en-US" sz="1800" dirty="0">
                <a:solidFill>
                  <a:srgbClr val="FFFFFF"/>
                </a:solidFill>
                <a:latin typeface="Alice" pitchFamily="34" charset="0"/>
                <a:ea typeface="Alice" pitchFamily="34" charset="-122"/>
                <a:cs typeface="Alice" pitchFamily="34" charset="-120"/>
              </a:rPr>
              <a:t>Key Outcomes</a:t>
            </a:r>
            <a:endParaRPr lang="en-US" sz="1800" dirty="0"/>
          </a:p>
        </p:txBody>
      </p:sp>
      <p:sp>
        <p:nvSpPr>
          <p:cNvPr id="13" name="Text 10"/>
          <p:cNvSpPr/>
          <p:nvPr/>
        </p:nvSpPr>
        <p:spPr>
          <a:xfrm>
            <a:off x="10745867" y="3619857"/>
            <a:ext cx="3058716" cy="3115866"/>
          </a:xfrm>
          <a:prstGeom prst="rect">
            <a:avLst/>
          </a:prstGeom>
          <a:noFill/>
          <a:ln/>
        </p:spPr>
        <p:txBody>
          <a:bodyPr wrap="square" lIns="0" tIns="0" rIns="0" bIns="0" rtlCol="0" anchor="t"/>
          <a:lstStyle/>
          <a:p>
            <a:pPr marL="342900" indent="-342900" algn="l">
              <a:lnSpc>
                <a:spcPts val="2250"/>
              </a:lnSpc>
              <a:buSzPct val="100000"/>
              <a:buChar char="•"/>
            </a:pPr>
            <a:r>
              <a:rPr lang="en-US" sz="1450" dirty="0">
                <a:solidFill>
                  <a:srgbClr val="FFFFFF"/>
                </a:solidFill>
                <a:latin typeface="Lora" pitchFamily="34" charset="0"/>
                <a:ea typeface="Lora" pitchFamily="34" charset="-122"/>
                <a:cs typeface="Lora" pitchFamily="34" charset="-120"/>
              </a:rPr>
              <a:t>Teknik prospecting berbasis institusi &amp; payroll</a:t>
            </a:r>
            <a:endParaRPr lang="en-US" sz="1450" dirty="0"/>
          </a:p>
          <a:p>
            <a:pPr marL="342900" indent="-342900" algn="l">
              <a:lnSpc>
                <a:spcPts val="2250"/>
              </a:lnSpc>
              <a:buSzPct val="100000"/>
              <a:buChar char="•"/>
            </a:pPr>
            <a:r>
              <a:rPr lang="en-US" sz="1450" dirty="0">
                <a:solidFill>
                  <a:srgbClr val="FFFFFF"/>
                </a:solidFill>
                <a:latin typeface="Lora" pitchFamily="34" charset="0"/>
                <a:ea typeface="Lora" pitchFamily="34" charset="-122"/>
                <a:cs typeface="Lora" pitchFamily="34" charset="-120"/>
              </a:rPr>
              <a:t>Needs analysis dengan SPIN Selling</a:t>
            </a:r>
            <a:endParaRPr lang="en-US" sz="1450" dirty="0"/>
          </a:p>
          <a:p>
            <a:pPr marL="342900" indent="-342900" algn="l">
              <a:lnSpc>
                <a:spcPts val="2250"/>
              </a:lnSpc>
              <a:buSzPct val="100000"/>
              <a:buChar char="•"/>
            </a:pPr>
            <a:r>
              <a:rPr lang="en-US" sz="1450" dirty="0">
                <a:solidFill>
                  <a:srgbClr val="FFFFFF"/>
                </a:solidFill>
                <a:latin typeface="Lora" pitchFamily="34" charset="0"/>
                <a:ea typeface="Lora" pitchFamily="34" charset="-122"/>
                <a:cs typeface="Lora" pitchFamily="34" charset="-120"/>
              </a:rPr>
              <a:t>Handling keberatan dengan teknik ACR</a:t>
            </a:r>
            <a:endParaRPr lang="en-US" sz="1450" dirty="0"/>
          </a:p>
          <a:p>
            <a:pPr marL="342900" indent="-342900" algn="l">
              <a:lnSpc>
                <a:spcPts val="2250"/>
              </a:lnSpc>
              <a:buSzPct val="100000"/>
              <a:buChar char="•"/>
            </a:pPr>
            <a:r>
              <a:rPr lang="en-US" sz="1450" dirty="0">
                <a:solidFill>
                  <a:srgbClr val="FFFFFF"/>
                </a:solidFill>
                <a:latin typeface="Lora" pitchFamily="34" charset="0"/>
                <a:ea typeface="Lora" pitchFamily="34" charset="-122"/>
                <a:cs typeface="Lora" pitchFamily="34" charset="-120"/>
              </a:rPr>
              <a:t>Closing sesuai sinyal pembelian nasabah</a:t>
            </a:r>
            <a:endParaRPr lang="en-US" sz="1450" dirty="0"/>
          </a:p>
          <a:p>
            <a:pPr marL="342900" indent="-342900" algn="l">
              <a:lnSpc>
                <a:spcPts val="2250"/>
              </a:lnSpc>
              <a:buSzPct val="100000"/>
              <a:buChar char="•"/>
            </a:pPr>
            <a:r>
              <a:rPr lang="en-US" sz="1450" dirty="0">
                <a:solidFill>
                  <a:srgbClr val="FFFFFF"/>
                </a:solidFill>
                <a:latin typeface="Lora" pitchFamily="34" charset="0"/>
                <a:ea typeface="Lora" pitchFamily="34" charset="-122"/>
                <a:cs typeface="Lora" pitchFamily="34" charset="-120"/>
              </a:rPr>
              <a:t>Personal Action Plan 30 hari terstruktur</a:t>
            </a:r>
            <a:endParaRPr lang="en-US" sz="1450" dirty="0"/>
          </a:p>
        </p:txBody>
      </p:sp>
      <p:pic>
        <p:nvPicPr>
          <p:cNvPr id="14" name="Image 1" descr="preencoded.png"/>
          <p:cNvPicPr>
            <a:picLocks noChangeAspect="1"/>
          </p:cNvPicPr>
          <p:nvPr/>
        </p:nvPicPr>
        <p:blipFill>
          <a:blip r:embed="rId4"/>
          <a:stretch>
            <a:fillRect/>
          </a:stretch>
        </p:blipFill>
        <p:spPr>
          <a:xfrm>
            <a:off x="13813282" y="196572"/>
            <a:ext cx="706279" cy="68139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781407" y="1121688"/>
            <a:ext cx="1142048" cy="229672"/>
          </a:xfrm>
          <a:prstGeom prst="roundRect">
            <a:avLst>
              <a:gd name="adj" fmla="val 7146"/>
            </a:avLst>
          </a:prstGeom>
          <a:solidFill>
            <a:srgbClr val="D7F4E4"/>
          </a:solidFill>
          <a:ln/>
        </p:spPr>
      </p:sp>
      <p:sp>
        <p:nvSpPr>
          <p:cNvPr id="3" name="Text 1"/>
          <p:cNvSpPr/>
          <p:nvPr/>
        </p:nvSpPr>
        <p:spPr>
          <a:xfrm>
            <a:off x="863441" y="1162645"/>
            <a:ext cx="977979" cy="147757"/>
          </a:xfrm>
          <a:prstGeom prst="rect">
            <a:avLst/>
          </a:prstGeom>
          <a:noFill/>
          <a:ln/>
        </p:spPr>
        <p:txBody>
          <a:bodyPr wrap="none" lIns="0" tIns="0" rIns="0" bIns="0" rtlCol="0" anchor="t"/>
          <a:lstStyle/>
          <a:p>
            <a:pPr marL="0" indent="0" algn="l">
              <a:lnSpc>
                <a:spcPts val="1150"/>
              </a:lnSpc>
              <a:buNone/>
            </a:pPr>
            <a:r>
              <a:rPr lang="en-US" sz="850" dirty="0">
                <a:solidFill>
                  <a:srgbClr val="2C2821"/>
                </a:solidFill>
                <a:latin typeface="Lora" pitchFamily="34" charset="0"/>
                <a:ea typeface="Lora" pitchFamily="34" charset="-122"/>
                <a:cs typeface="Lora" pitchFamily="34" charset="-120"/>
              </a:rPr>
              <a:t>LPK-DKN-SALE-02</a:t>
            </a:r>
            <a:endParaRPr lang="en-US" sz="850" dirty="0"/>
          </a:p>
        </p:txBody>
      </p:sp>
      <p:sp>
        <p:nvSpPr>
          <p:cNvPr id="4" name="Shape 2"/>
          <p:cNvSpPr/>
          <p:nvPr/>
        </p:nvSpPr>
        <p:spPr>
          <a:xfrm>
            <a:off x="1991797" y="1114068"/>
            <a:ext cx="1525072" cy="244912"/>
          </a:xfrm>
          <a:prstGeom prst="roundRect">
            <a:avLst>
              <a:gd name="adj" fmla="val 6701"/>
            </a:avLst>
          </a:prstGeom>
          <a:noFill/>
          <a:ln w="7620">
            <a:solidFill>
              <a:srgbClr val="1B5F39"/>
            </a:solidFill>
            <a:prstDash val="solid"/>
          </a:ln>
        </p:spPr>
      </p:sp>
      <p:sp>
        <p:nvSpPr>
          <p:cNvPr id="5" name="Text 3"/>
          <p:cNvSpPr/>
          <p:nvPr/>
        </p:nvSpPr>
        <p:spPr>
          <a:xfrm>
            <a:off x="2081451" y="1162645"/>
            <a:ext cx="1345763" cy="147757"/>
          </a:xfrm>
          <a:prstGeom prst="rect">
            <a:avLst/>
          </a:prstGeom>
          <a:noFill/>
          <a:ln/>
        </p:spPr>
        <p:txBody>
          <a:bodyPr wrap="none" lIns="0" tIns="0" rIns="0" bIns="0" rtlCol="0" anchor="t"/>
          <a:lstStyle/>
          <a:p>
            <a:pPr marL="0" indent="0" algn="l">
              <a:lnSpc>
                <a:spcPts val="1150"/>
              </a:lnSpc>
              <a:buNone/>
            </a:pPr>
            <a:r>
              <a:rPr lang="en-US" sz="850" dirty="0">
                <a:solidFill>
                  <a:srgbClr val="1B5F39"/>
                </a:solidFill>
                <a:latin typeface="Lora" pitchFamily="34" charset="0"/>
                <a:ea typeface="Lora" pitchFamily="34" charset="-122"/>
                <a:cs typeface="Lora" pitchFamily="34" charset="-120"/>
              </a:rPr>
              <a:t>1 HARI PENUH • 6 MODUL</a:t>
            </a:r>
            <a:endParaRPr lang="en-US" sz="850" dirty="0"/>
          </a:p>
        </p:txBody>
      </p:sp>
      <p:sp>
        <p:nvSpPr>
          <p:cNvPr id="6" name="Text 4"/>
          <p:cNvSpPr/>
          <p:nvPr/>
        </p:nvSpPr>
        <p:spPr>
          <a:xfrm>
            <a:off x="781407" y="1396603"/>
            <a:ext cx="6670477" cy="427434"/>
          </a:xfrm>
          <a:prstGeom prst="rect">
            <a:avLst/>
          </a:prstGeom>
          <a:noFill/>
          <a:ln/>
        </p:spPr>
        <p:txBody>
          <a:bodyPr wrap="none" lIns="0" tIns="0" rIns="0" bIns="0" rtlCol="0" anchor="t"/>
          <a:lstStyle/>
          <a:p>
            <a:pPr marL="0" indent="0" algn="l">
              <a:lnSpc>
                <a:spcPts val="3350"/>
              </a:lnSpc>
              <a:buNone/>
            </a:pPr>
            <a:r>
              <a:rPr lang="en-US" sz="2650" dirty="0">
                <a:solidFill>
                  <a:srgbClr val="233E32"/>
                </a:solidFill>
                <a:latin typeface="Alice" pitchFamily="34" charset="0"/>
                <a:ea typeface="Alice" pitchFamily="34" charset="-122"/>
                <a:cs typeface="Alice" pitchFamily="34" charset="-120"/>
              </a:rPr>
              <a:t>Smart Selling with AI for Financial Products</a:t>
            </a:r>
            <a:endParaRPr lang="en-US" sz="2650" dirty="0"/>
          </a:p>
        </p:txBody>
      </p:sp>
      <p:sp>
        <p:nvSpPr>
          <p:cNvPr id="7" name="Text 5"/>
          <p:cNvSpPr/>
          <p:nvPr/>
        </p:nvSpPr>
        <p:spPr>
          <a:xfrm>
            <a:off x="781407" y="1965365"/>
            <a:ext cx="13067586" cy="369570"/>
          </a:xfrm>
          <a:prstGeom prst="rect">
            <a:avLst/>
          </a:prstGeom>
          <a:noFill/>
          <a:ln/>
        </p:spPr>
        <p:txBody>
          <a:bodyPr wrap="squar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Program yang mengintegrasikan consultative selling dengan teknologi AI untuk melipatgandakan produktivitas sales perbankan. Menggabungkan SPIN Selling, pendekatan Trusted Advisor (Maister), dan AI Prompt Engineering — mempersiapkan meeting dalam 10 menit, membuat proposal personal, dan menghasilkan follow-up tepat sasaran.</a:t>
            </a:r>
            <a:endParaRPr lang="en-US" sz="1050" dirty="0"/>
          </a:p>
        </p:txBody>
      </p:sp>
      <p:pic>
        <p:nvPicPr>
          <p:cNvPr id="8" name="Image 0" descr="preencoded.png"/>
          <p:cNvPicPr>
            <a:picLocks noChangeAspect="1"/>
          </p:cNvPicPr>
          <p:nvPr/>
        </p:nvPicPr>
        <p:blipFill>
          <a:blip r:embed="rId3"/>
          <a:stretch>
            <a:fillRect/>
          </a:stretch>
        </p:blipFill>
        <p:spPr>
          <a:xfrm>
            <a:off x="781407" y="2440900"/>
            <a:ext cx="683776" cy="820460"/>
          </a:xfrm>
          <a:prstGeom prst="rect">
            <a:avLst/>
          </a:prstGeom>
        </p:spPr>
      </p:pic>
      <p:sp>
        <p:nvSpPr>
          <p:cNvPr id="9" name="Text 6"/>
          <p:cNvSpPr/>
          <p:nvPr/>
        </p:nvSpPr>
        <p:spPr>
          <a:xfrm>
            <a:off x="1559362" y="2577584"/>
            <a:ext cx="1709499" cy="213717"/>
          </a:xfrm>
          <a:prstGeom prst="rect">
            <a:avLst/>
          </a:prstGeom>
          <a:noFill/>
          <a:ln/>
        </p:spPr>
        <p:txBody>
          <a:bodyPr wrap="none" lIns="0" tIns="0" rIns="0" bIns="0" rtlCol="0" anchor="t"/>
          <a:lstStyle/>
          <a:p>
            <a:pPr marL="0" indent="0" algn="l">
              <a:lnSpc>
                <a:spcPts val="1650"/>
              </a:lnSpc>
              <a:buNone/>
            </a:pPr>
            <a:r>
              <a:rPr lang="en-US" sz="1300" dirty="0">
                <a:solidFill>
                  <a:srgbClr val="2C2821"/>
                </a:solidFill>
                <a:latin typeface="Alice" pitchFamily="34" charset="0"/>
                <a:ea typeface="Alice" pitchFamily="34" charset="-122"/>
                <a:cs typeface="Alice" pitchFamily="34" charset="-120"/>
              </a:rPr>
              <a:t>Modern Sales Mindset</a:t>
            </a:r>
            <a:endParaRPr lang="en-US" sz="1300" dirty="0"/>
          </a:p>
        </p:txBody>
      </p:sp>
      <p:sp>
        <p:nvSpPr>
          <p:cNvPr id="10" name="Text 7"/>
          <p:cNvSpPr/>
          <p:nvPr/>
        </p:nvSpPr>
        <p:spPr>
          <a:xfrm>
            <a:off x="1559362" y="2847737"/>
            <a:ext cx="12289631" cy="184785"/>
          </a:xfrm>
          <a:prstGeom prst="rect">
            <a:avLst/>
          </a:prstGeom>
          <a:noFill/>
          <a:ln/>
        </p:spPr>
        <p:txBody>
          <a:bodyPr wrap="non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Trust-based consultative selling</a:t>
            </a:r>
            <a:endParaRPr lang="en-US" sz="1050" dirty="0"/>
          </a:p>
        </p:txBody>
      </p:sp>
      <p:pic>
        <p:nvPicPr>
          <p:cNvPr id="11" name="Image 1" descr="preencoded.png"/>
          <p:cNvPicPr>
            <a:picLocks noChangeAspect="1"/>
          </p:cNvPicPr>
          <p:nvPr/>
        </p:nvPicPr>
        <p:blipFill>
          <a:blip r:embed="rId4"/>
          <a:stretch>
            <a:fillRect/>
          </a:stretch>
        </p:blipFill>
        <p:spPr>
          <a:xfrm>
            <a:off x="781407" y="3261360"/>
            <a:ext cx="683776" cy="820460"/>
          </a:xfrm>
          <a:prstGeom prst="rect">
            <a:avLst/>
          </a:prstGeom>
        </p:spPr>
      </p:pic>
      <p:sp>
        <p:nvSpPr>
          <p:cNvPr id="12" name="Text 8"/>
          <p:cNvSpPr/>
          <p:nvPr/>
        </p:nvSpPr>
        <p:spPr>
          <a:xfrm>
            <a:off x="1559362" y="3398044"/>
            <a:ext cx="1709499" cy="213717"/>
          </a:xfrm>
          <a:prstGeom prst="rect">
            <a:avLst/>
          </a:prstGeom>
          <a:noFill/>
          <a:ln/>
        </p:spPr>
        <p:txBody>
          <a:bodyPr wrap="none" lIns="0" tIns="0" rIns="0" bIns="0" rtlCol="0" anchor="t"/>
          <a:lstStyle/>
          <a:p>
            <a:pPr marL="0" indent="0" algn="l">
              <a:lnSpc>
                <a:spcPts val="1650"/>
              </a:lnSpc>
              <a:buNone/>
            </a:pPr>
            <a:r>
              <a:rPr lang="en-US" sz="1300" dirty="0">
                <a:solidFill>
                  <a:srgbClr val="2C2821"/>
                </a:solidFill>
                <a:latin typeface="Alice" pitchFamily="34" charset="0"/>
                <a:ea typeface="Alice" pitchFamily="34" charset="-122"/>
                <a:cs typeface="Alice" pitchFamily="34" charset="-120"/>
              </a:rPr>
              <a:t>SPIN Selling</a:t>
            </a:r>
            <a:endParaRPr lang="en-US" sz="1300" dirty="0"/>
          </a:p>
        </p:txBody>
      </p:sp>
      <p:sp>
        <p:nvSpPr>
          <p:cNvPr id="13" name="Text 9"/>
          <p:cNvSpPr/>
          <p:nvPr/>
        </p:nvSpPr>
        <p:spPr>
          <a:xfrm>
            <a:off x="1559362" y="3668197"/>
            <a:ext cx="12289631" cy="184785"/>
          </a:xfrm>
          <a:prstGeom prst="rect">
            <a:avLst/>
          </a:prstGeom>
          <a:noFill/>
          <a:ln/>
        </p:spPr>
        <p:txBody>
          <a:bodyPr wrap="non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Probing &amp; needs mapping mendalam</a:t>
            </a:r>
            <a:endParaRPr lang="en-US" sz="1050" dirty="0"/>
          </a:p>
        </p:txBody>
      </p:sp>
      <p:pic>
        <p:nvPicPr>
          <p:cNvPr id="14" name="Image 2" descr="preencoded.png"/>
          <p:cNvPicPr>
            <a:picLocks noChangeAspect="1"/>
          </p:cNvPicPr>
          <p:nvPr/>
        </p:nvPicPr>
        <p:blipFill>
          <a:blip r:embed="rId5"/>
          <a:stretch>
            <a:fillRect/>
          </a:stretch>
        </p:blipFill>
        <p:spPr>
          <a:xfrm>
            <a:off x="781407" y="4081820"/>
            <a:ext cx="683776" cy="820460"/>
          </a:xfrm>
          <a:prstGeom prst="rect">
            <a:avLst/>
          </a:prstGeom>
        </p:spPr>
      </p:pic>
      <p:sp>
        <p:nvSpPr>
          <p:cNvPr id="15" name="Text 10"/>
          <p:cNvSpPr/>
          <p:nvPr/>
        </p:nvSpPr>
        <p:spPr>
          <a:xfrm>
            <a:off x="1559362" y="4218503"/>
            <a:ext cx="1709499" cy="213717"/>
          </a:xfrm>
          <a:prstGeom prst="rect">
            <a:avLst/>
          </a:prstGeom>
          <a:noFill/>
          <a:ln/>
        </p:spPr>
        <p:txBody>
          <a:bodyPr wrap="none" lIns="0" tIns="0" rIns="0" bIns="0" rtlCol="0" anchor="t"/>
          <a:lstStyle/>
          <a:p>
            <a:pPr marL="0" indent="0" algn="l">
              <a:lnSpc>
                <a:spcPts val="1650"/>
              </a:lnSpc>
              <a:buNone/>
            </a:pPr>
            <a:r>
              <a:rPr lang="en-US" sz="1300" dirty="0">
                <a:solidFill>
                  <a:srgbClr val="2C2821"/>
                </a:solidFill>
                <a:latin typeface="Alice" pitchFamily="34" charset="0"/>
                <a:ea typeface="Alice" pitchFamily="34" charset="-122"/>
                <a:cs typeface="Alice" pitchFamily="34" charset="-120"/>
              </a:rPr>
              <a:t>Value Proposition</a:t>
            </a:r>
            <a:endParaRPr lang="en-US" sz="1300" dirty="0"/>
          </a:p>
        </p:txBody>
      </p:sp>
      <p:sp>
        <p:nvSpPr>
          <p:cNvPr id="16" name="Text 11"/>
          <p:cNvSpPr/>
          <p:nvPr/>
        </p:nvSpPr>
        <p:spPr>
          <a:xfrm>
            <a:off x="1559362" y="4488656"/>
            <a:ext cx="12289631" cy="184785"/>
          </a:xfrm>
          <a:prstGeom prst="rect">
            <a:avLst/>
          </a:prstGeom>
          <a:noFill/>
          <a:ln/>
        </p:spPr>
        <p:txBody>
          <a:bodyPr wrap="non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Cross-selling &amp; bundling efektif</a:t>
            </a:r>
            <a:endParaRPr lang="en-US" sz="1050" dirty="0"/>
          </a:p>
        </p:txBody>
      </p:sp>
      <p:pic>
        <p:nvPicPr>
          <p:cNvPr id="17" name="Image 3" descr="preencoded.png"/>
          <p:cNvPicPr>
            <a:picLocks noChangeAspect="1"/>
          </p:cNvPicPr>
          <p:nvPr/>
        </p:nvPicPr>
        <p:blipFill>
          <a:blip r:embed="rId6"/>
          <a:stretch>
            <a:fillRect/>
          </a:stretch>
        </p:blipFill>
        <p:spPr>
          <a:xfrm>
            <a:off x="781407" y="4902279"/>
            <a:ext cx="683776" cy="820460"/>
          </a:xfrm>
          <a:prstGeom prst="rect">
            <a:avLst/>
          </a:prstGeom>
        </p:spPr>
      </p:pic>
      <p:sp>
        <p:nvSpPr>
          <p:cNvPr id="18" name="Text 12"/>
          <p:cNvSpPr/>
          <p:nvPr/>
        </p:nvSpPr>
        <p:spPr>
          <a:xfrm>
            <a:off x="1559362" y="5038963"/>
            <a:ext cx="1709499" cy="213717"/>
          </a:xfrm>
          <a:prstGeom prst="rect">
            <a:avLst/>
          </a:prstGeom>
          <a:noFill/>
          <a:ln/>
        </p:spPr>
        <p:txBody>
          <a:bodyPr wrap="none" lIns="0" tIns="0" rIns="0" bIns="0" rtlCol="0" anchor="t"/>
          <a:lstStyle/>
          <a:p>
            <a:pPr marL="0" indent="0" algn="l">
              <a:lnSpc>
                <a:spcPts val="1650"/>
              </a:lnSpc>
              <a:buNone/>
            </a:pPr>
            <a:r>
              <a:rPr lang="en-US" sz="1300" dirty="0">
                <a:solidFill>
                  <a:srgbClr val="2C2821"/>
                </a:solidFill>
                <a:latin typeface="Alice" pitchFamily="34" charset="0"/>
                <a:ea typeface="Alice" pitchFamily="34" charset="-122"/>
                <a:cs typeface="Alice" pitchFamily="34" charset="-120"/>
              </a:rPr>
              <a:t>Closing High-Value</a:t>
            </a:r>
            <a:endParaRPr lang="en-US" sz="1300" dirty="0"/>
          </a:p>
        </p:txBody>
      </p:sp>
      <p:sp>
        <p:nvSpPr>
          <p:cNvPr id="19" name="Text 13"/>
          <p:cNvSpPr/>
          <p:nvPr/>
        </p:nvSpPr>
        <p:spPr>
          <a:xfrm>
            <a:off x="1559362" y="5309116"/>
            <a:ext cx="12289631" cy="184785"/>
          </a:xfrm>
          <a:prstGeom prst="rect">
            <a:avLst/>
          </a:prstGeom>
          <a:noFill/>
          <a:ln/>
        </p:spPr>
        <p:txBody>
          <a:bodyPr wrap="non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Buying signals &amp; 3 teknik closing</a:t>
            </a:r>
            <a:endParaRPr lang="en-US" sz="1050" dirty="0"/>
          </a:p>
        </p:txBody>
      </p:sp>
      <p:pic>
        <p:nvPicPr>
          <p:cNvPr id="20" name="Image 4" descr="preencoded.png"/>
          <p:cNvPicPr>
            <a:picLocks noChangeAspect="1"/>
          </p:cNvPicPr>
          <p:nvPr/>
        </p:nvPicPr>
        <p:blipFill>
          <a:blip r:embed="rId7"/>
          <a:stretch>
            <a:fillRect/>
          </a:stretch>
        </p:blipFill>
        <p:spPr>
          <a:xfrm>
            <a:off x="781407" y="5722739"/>
            <a:ext cx="683776" cy="820460"/>
          </a:xfrm>
          <a:prstGeom prst="rect">
            <a:avLst/>
          </a:prstGeom>
        </p:spPr>
      </p:pic>
      <p:sp>
        <p:nvSpPr>
          <p:cNvPr id="21" name="Text 14"/>
          <p:cNvSpPr/>
          <p:nvPr/>
        </p:nvSpPr>
        <p:spPr>
          <a:xfrm>
            <a:off x="1559362" y="5859423"/>
            <a:ext cx="1709499" cy="213717"/>
          </a:xfrm>
          <a:prstGeom prst="rect">
            <a:avLst/>
          </a:prstGeom>
          <a:noFill/>
          <a:ln/>
        </p:spPr>
        <p:txBody>
          <a:bodyPr wrap="none" lIns="0" tIns="0" rIns="0" bIns="0" rtlCol="0" anchor="t"/>
          <a:lstStyle/>
          <a:p>
            <a:pPr marL="0" indent="0" algn="l">
              <a:lnSpc>
                <a:spcPts val="1650"/>
              </a:lnSpc>
              <a:buNone/>
            </a:pPr>
            <a:r>
              <a:rPr lang="en-US" sz="1300" dirty="0">
                <a:solidFill>
                  <a:srgbClr val="2C2821"/>
                </a:solidFill>
                <a:latin typeface="Alice" pitchFamily="34" charset="0"/>
                <a:ea typeface="Alice" pitchFamily="34" charset="-122"/>
                <a:cs typeface="Alice" pitchFamily="34" charset="-120"/>
              </a:rPr>
              <a:t>AI Productivity</a:t>
            </a:r>
            <a:endParaRPr lang="en-US" sz="1300" dirty="0"/>
          </a:p>
        </p:txBody>
      </p:sp>
      <p:sp>
        <p:nvSpPr>
          <p:cNvPr id="22" name="Text 15"/>
          <p:cNvSpPr/>
          <p:nvPr/>
        </p:nvSpPr>
        <p:spPr>
          <a:xfrm>
            <a:off x="1559362" y="6129576"/>
            <a:ext cx="12289631" cy="184785"/>
          </a:xfrm>
          <a:prstGeom prst="rect">
            <a:avLst/>
          </a:prstGeom>
          <a:noFill/>
          <a:ln/>
        </p:spPr>
        <p:txBody>
          <a:bodyPr wrap="non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Hands-on AI tools &amp; prompting</a:t>
            </a:r>
            <a:endParaRPr lang="en-US" sz="1050" dirty="0"/>
          </a:p>
        </p:txBody>
      </p:sp>
      <p:sp>
        <p:nvSpPr>
          <p:cNvPr id="23" name="Shape 16"/>
          <p:cNvSpPr/>
          <p:nvPr/>
        </p:nvSpPr>
        <p:spPr>
          <a:xfrm>
            <a:off x="781407" y="6649164"/>
            <a:ext cx="13067586" cy="466249"/>
          </a:xfrm>
          <a:prstGeom prst="roundRect">
            <a:avLst>
              <a:gd name="adj" fmla="val 4400"/>
            </a:avLst>
          </a:prstGeom>
          <a:solidFill>
            <a:srgbClr val="B6D6FC"/>
          </a:solidFill>
          <a:ln/>
        </p:spPr>
      </p:sp>
      <p:pic>
        <p:nvPicPr>
          <p:cNvPr id="24" name="Image 5" descr="preencoded.png"/>
          <p:cNvPicPr>
            <a:picLocks noChangeAspect="1"/>
          </p:cNvPicPr>
          <p:nvPr/>
        </p:nvPicPr>
        <p:blipFill>
          <a:blip r:embed="rId8"/>
          <a:stretch>
            <a:fillRect/>
          </a:stretch>
        </p:blipFill>
        <p:spPr>
          <a:xfrm>
            <a:off x="918091" y="6837521"/>
            <a:ext cx="170855" cy="136684"/>
          </a:xfrm>
          <a:prstGeom prst="rect">
            <a:avLst/>
          </a:prstGeom>
        </p:spPr>
      </p:pic>
      <p:sp>
        <p:nvSpPr>
          <p:cNvPr id="25" name="Text 17"/>
          <p:cNvSpPr/>
          <p:nvPr/>
        </p:nvSpPr>
        <p:spPr>
          <a:xfrm>
            <a:off x="1225629" y="6777514"/>
            <a:ext cx="12486680" cy="184785"/>
          </a:xfrm>
          <a:prstGeom prst="rect">
            <a:avLst/>
          </a:prstGeom>
          <a:noFill/>
          <a:ln/>
        </p:spPr>
        <p:txBody>
          <a:bodyPr wrap="none" lIns="0" tIns="0" rIns="0" bIns="0" rtlCol="0" anchor="t"/>
          <a:lstStyle/>
          <a:p>
            <a:pPr marL="0" indent="0" algn="l">
              <a:lnSpc>
                <a:spcPts val="1450"/>
              </a:lnSpc>
              <a:buNone/>
            </a:pPr>
            <a:r>
              <a:rPr lang="en-US" sz="1050" dirty="0">
                <a:solidFill>
                  <a:srgbClr val="000000"/>
                </a:solidFill>
                <a:latin typeface="Lora" pitchFamily="34" charset="0"/>
                <a:ea typeface="Lora" pitchFamily="34" charset="-122"/>
                <a:cs typeface="Lora" pitchFamily="34" charset="-120"/>
              </a:rPr>
              <a:t>Target: Tingkatkan produktivitas sales minimal 50% dengan integrasi AI tools yang tepat. │ Target Peserta: Sales Officer, Funding Officer, Relationship Manager, Team Leader</a:t>
            </a:r>
            <a:endParaRPr lang="en-US" sz="1050" dirty="0"/>
          </a:p>
        </p:txBody>
      </p:sp>
      <p:pic>
        <p:nvPicPr>
          <p:cNvPr id="26" name="Image 6" descr="preencoded.png"/>
          <p:cNvPicPr>
            <a:picLocks noChangeAspect="1"/>
          </p:cNvPicPr>
          <p:nvPr/>
        </p:nvPicPr>
        <p:blipFill>
          <a:blip r:embed="rId9"/>
          <a:stretch>
            <a:fillRect/>
          </a:stretch>
        </p:blipFill>
        <p:spPr>
          <a:xfrm>
            <a:off x="195263" y="196572"/>
            <a:ext cx="706279" cy="68139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781407" y="1257657"/>
            <a:ext cx="1472922" cy="317540"/>
          </a:xfrm>
          <a:prstGeom prst="roundRect">
            <a:avLst>
              <a:gd name="adj" fmla="val 6645"/>
            </a:avLst>
          </a:prstGeom>
          <a:solidFill>
            <a:srgbClr val="D7F4E4"/>
          </a:solidFill>
          <a:ln/>
        </p:spPr>
      </p:sp>
      <p:sp>
        <p:nvSpPr>
          <p:cNvPr id="4" name="Text 1"/>
          <p:cNvSpPr/>
          <p:nvPr/>
        </p:nvSpPr>
        <p:spPr>
          <a:xfrm>
            <a:off x="886897" y="1310402"/>
            <a:ext cx="1261943" cy="212050"/>
          </a:xfrm>
          <a:prstGeom prst="rect">
            <a:avLst/>
          </a:prstGeom>
          <a:noFill/>
          <a:ln/>
        </p:spPr>
        <p:txBody>
          <a:bodyPr wrap="none" lIns="0" tIns="0" rIns="0" bIns="0" rtlCol="0" anchor="t"/>
          <a:lstStyle/>
          <a:p>
            <a:pPr marL="0" indent="0" algn="l">
              <a:lnSpc>
                <a:spcPts val="1650"/>
              </a:lnSpc>
              <a:buNone/>
            </a:pPr>
            <a:r>
              <a:rPr lang="en-US" sz="1100" dirty="0">
                <a:solidFill>
                  <a:srgbClr val="2C2821"/>
                </a:solidFill>
                <a:latin typeface="Lora" pitchFamily="34" charset="0"/>
                <a:ea typeface="Lora" pitchFamily="34" charset="-122"/>
                <a:cs typeface="Lora" pitchFamily="34" charset="-120"/>
              </a:rPr>
              <a:t>LPK-DKN-SALE-03</a:t>
            </a:r>
            <a:endParaRPr lang="en-US" sz="1100" dirty="0"/>
          </a:p>
        </p:txBody>
      </p:sp>
      <p:sp>
        <p:nvSpPr>
          <p:cNvPr id="5" name="Shape 2"/>
          <p:cNvSpPr/>
          <p:nvPr/>
        </p:nvSpPr>
        <p:spPr>
          <a:xfrm>
            <a:off x="2342197" y="1250037"/>
            <a:ext cx="2439114" cy="332780"/>
          </a:xfrm>
          <a:prstGeom prst="roundRect">
            <a:avLst>
              <a:gd name="adj" fmla="val 6341"/>
            </a:avLst>
          </a:prstGeom>
          <a:noFill/>
          <a:ln w="7620">
            <a:solidFill>
              <a:srgbClr val="1B5F39"/>
            </a:solidFill>
            <a:prstDash val="solid"/>
          </a:ln>
        </p:spPr>
      </p:sp>
      <p:sp>
        <p:nvSpPr>
          <p:cNvPr id="6" name="Text 3"/>
          <p:cNvSpPr/>
          <p:nvPr/>
        </p:nvSpPr>
        <p:spPr>
          <a:xfrm>
            <a:off x="2455307" y="1310402"/>
            <a:ext cx="2212896" cy="212050"/>
          </a:xfrm>
          <a:prstGeom prst="rect">
            <a:avLst/>
          </a:prstGeom>
          <a:noFill/>
          <a:ln/>
        </p:spPr>
        <p:txBody>
          <a:bodyPr wrap="none" lIns="0" tIns="0" rIns="0" bIns="0" rtlCol="0" anchor="t"/>
          <a:lstStyle/>
          <a:p>
            <a:pPr marL="0" indent="0" algn="l">
              <a:lnSpc>
                <a:spcPts val="1650"/>
              </a:lnSpc>
              <a:buNone/>
            </a:pPr>
            <a:r>
              <a:rPr lang="en-US" sz="1100" dirty="0">
                <a:solidFill>
                  <a:srgbClr val="1B5F39"/>
                </a:solidFill>
                <a:latin typeface="Lora" pitchFamily="34" charset="0"/>
                <a:ea typeface="Lora" pitchFamily="34" charset="-122"/>
                <a:cs typeface="Lora" pitchFamily="34" charset="-120"/>
              </a:rPr>
              <a:t>175 MENIT • WEBINAR/IN-CLASS</a:t>
            </a:r>
            <a:endParaRPr lang="en-US" sz="1100" dirty="0"/>
          </a:p>
        </p:txBody>
      </p:sp>
      <p:sp>
        <p:nvSpPr>
          <p:cNvPr id="7" name="Text 4"/>
          <p:cNvSpPr/>
          <p:nvPr/>
        </p:nvSpPr>
        <p:spPr>
          <a:xfrm>
            <a:off x="781407" y="1645087"/>
            <a:ext cx="4669750" cy="549473"/>
          </a:xfrm>
          <a:prstGeom prst="rect">
            <a:avLst/>
          </a:prstGeom>
          <a:noFill/>
          <a:ln/>
        </p:spPr>
        <p:txBody>
          <a:bodyPr wrap="none" lIns="0" tIns="0" rIns="0" bIns="0" rtlCol="0" anchor="t"/>
          <a:lstStyle/>
          <a:p>
            <a:pPr marL="0" indent="0" algn="l">
              <a:lnSpc>
                <a:spcPts val="4300"/>
              </a:lnSpc>
              <a:buNone/>
            </a:pPr>
            <a:r>
              <a:rPr lang="en-US" sz="3450" dirty="0">
                <a:solidFill>
                  <a:srgbClr val="233E32"/>
                </a:solidFill>
                <a:latin typeface="Alice" pitchFamily="34" charset="0"/>
                <a:ea typeface="Alice" pitchFamily="34" charset="-122"/>
                <a:cs typeface="Alice" pitchFamily="34" charset="-120"/>
              </a:rPr>
              <a:t>Building a Sales Culture</a:t>
            </a:r>
            <a:endParaRPr lang="en-US" sz="3450" dirty="0"/>
          </a:p>
        </p:txBody>
      </p:sp>
      <p:sp>
        <p:nvSpPr>
          <p:cNvPr id="8" name="Shape 5"/>
          <p:cNvSpPr/>
          <p:nvPr/>
        </p:nvSpPr>
        <p:spPr>
          <a:xfrm>
            <a:off x="654844" y="2428161"/>
            <a:ext cx="3428762" cy="4551283"/>
          </a:xfrm>
          <a:prstGeom prst="roundRect">
            <a:avLst>
              <a:gd name="adj" fmla="val 769"/>
            </a:avLst>
          </a:prstGeom>
          <a:solidFill>
            <a:srgbClr val="1B5F39"/>
          </a:solidFill>
          <a:ln/>
        </p:spPr>
      </p:sp>
      <p:sp>
        <p:nvSpPr>
          <p:cNvPr id="9" name="Text 6"/>
          <p:cNvSpPr/>
          <p:nvPr/>
        </p:nvSpPr>
        <p:spPr>
          <a:xfrm>
            <a:off x="830580" y="2583894"/>
            <a:ext cx="2197894" cy="274677"/>
          </a:xfrm>
          <a:prstGeom prst="rect">
            <a:avLst/>
          </a:prstGeom>
          <a:noFill/>
          <a:ln/>
        </p:spPr>
        <p:txBody>
          <a:bodyPr wrap="none" lIns="0" tIns="0" rIns="0" bIns="0" rtlCol="0" anchor="t"/>
          <a:lstStyle/>
          <a:p>
            <a:pPr marL="0" indent="0" algn="l">
              <a:lnSpc>
                <a:spcPts val="2150"/>
              </a:lnSpc>
              <a:buNone/>
            </a:pPr>
            <a:r>
              <a:rPr lang="en-US" sz="1700" dirty="0">
                <a:solidFill>
                  <a:srgbClr val="FFFFFF"/>
                </a:solidFill>
                <a:latin typeface="Alice" pitchFamily="34" charset="0"/>
                <a:ea typeface="Alice" pitchFamily="34" charset="-122"/>
                <a:cs typeface="Alice" pitchFamily="34" charset="-120"/>
              </a:rPr>
              <a:t>Untuk Siapa?</a:t>
            </a:r>
            <a:endParaRPr lang="en-US" sz="1700" dirty="0"/>
          </a:p>
        </p:txBody>
      </p:sp>
      <p:sp>
        <p:nvSpPr>
          <p:cNvPr id="10" name="Text 7"/>
          <p:cNvSpPr/>
          <p:nvPr/>
        </p:nvSpPr>
        <p:spPr>
          <a:xfrm>
            <a:off x="830580" y="3014305"/>
            <a:ext cx="3077289" cy="1326356"/>
          </a:xfrm>
          <a:prstGeom prst="rect">
            <a:avLst/>
          </a:prstGeom>
          <a:noFill/>
          <a:ln/>
        </p:spPr>
        <p:txBody>
          <a:bodyPr wrap="square" lIns="0" tIns="0" rIns="0" bIns="0" rtlCol="0" anchor="t"/>
          <a:lstStyle/>
          <a:p>
            <a:pPr marL="0" indent="0" algn="l">
              <a:lnSpc>
                <a:spcPts val="2050"/>
              </a:lnSpc>
              <a:buNone/>
            </a:pPr>
            <a:r>
              <a:rPr lang="en-US" sz="1350" dirty="0">
                <a:solidFill>
                  <a:srgbClr val="FFFFFF"/>
                </a:solidFill>
                <a:latin typeface="Lora" pitchFamily="34" charset="0"/>
                <a:ea typeface="Lora" pitchFamily="34" charset="-122"/>
                <a:cs typeface="Lora" pitchFamily="34" charset="-120"/>
              </a:rPr>
              <a:t>Sales Manager dan Team Leader yang ingin membangun tim penjualan yang sehat, konsisten, dan berbasis kepercayaan — bukan sekadar mengejar target jangka pendek.</a:t>
            </a:r>
            <a:endParaRPr lang="en-US" sz="1350" dirty="0"/>
          </a:p>
        </p:txBody>
      </p:sp>
      <p:sp>
        <p:nvSpPr>
          <p:cNvPr id="11" name="Text 8"/>
          <p:cNvSpPr/>
          <p:nvPr/>
        </p:nvSpPr>
        <p:spPr>
          <a:xfrm>
            <a:off x="830580" y="4496395"/>
            <a:ext cx="2197894" cy="274677"/>
          </a:xfrm>
          <a:prstGeom prst="rect">
            <a:avLst/>
          </a:prstGeom>
          <a:noFill/>
          <a:ln/>
        </p:spPr>
        <p:txBody>
          <a:bodyPr wrap="none" lIns="0" tIns="0" rIns="0" bIns="0" rtlCol="0" anchor="t"/>
          <a:lstStyle/>
          <a:p>
            <a:pPr marL="0" indent="0" algn="l">
              <a:lnSpc>
                <a:spcPts val="2150"/>
              </a:lnSpc>
              <a:buNone/>
            </a:pPr>
            <a:r>
              <a:rPr lang="en-US" sz="1700" dirty="0">
                <a:solidFill>
                  <a:srgbClr val="FFFFFF"/>
                </a:solidFill>
                <a:latin typeface="Alice" pitchFamily="34" charset="0"/>
                <a:ea typeface="Alice" pitchFamily="34" charset="-122"/>
                <a:cs typeface="Alice" pitchFamily="34" charset="-120"/>
              </a:rPr>
              <a:t>Format</a:t>
            </a:r>
            <a:endParaRPr lang="en-US" sz="1700" dirty="0"/>
          </a:p>
        </p:txBody>
      </p:sp>
      <p:sp>
        <p:nvSpPr>
          <p:cNvPr id="12" name="Text 9"/>
          <p:cNvSpPr/>
          <p:nvPr/>
        </p:nvSpPr>
        <p:spPr>
          <a:xfrm>
            <a:off x="830580" y="4926806"/>
            <a:ext cx="3077289" cy="530543"/>
          </a:xfrm>
          <a:prstGeom prst="rect">
            <a:avLst/>
          </a:prstGeom>
          <a:noFill/>
          <a:ln/>
        </p:spPr>
        <p:txBody>
          <a:bodyPr wrap="square" lIns="0" tIns="0" rIns="0" bIns="0" rtlCol="0" anchor="t"/>
          <a:lstStyle/>
          <a:p>
            <a:pPr marL="0" indent="0" algn="l">
              <a:lnSpc>
                <a:spcPts val="2050"/>
              </a:lnSpc>
              <a:buNone/>
            </a:pPr>
            <a:r>
              <a:rPr lang="en-US" sz="1350" dirty="0">
                <a:solidFill>
                  <a:srgbClr val="FFFFFF"/>
                </a:solidFill>
                <a:latin typeface="Lora" pitchFamily="34" charset="0"/>
                <a:ea typeface="Lora" pitchFamily="34" charset="-122"/>
                <a:cs typeface="Lora" pitchFamily="34" charset="-120"/>
              </a:rPr>
              <a:t>175 Menit │ Webinar Online / In-Class</a:t>
            </a:r>
            <a:endParaRPr lang="en-US" sz="1350" dirty="0"/>
          </a:p>
        </p:txBody>
      </p:sp>
      <p:sp>
        <p:nvSpPr>
          <p:cNvPr id="13" name="Text 10"/>
          <p:cNvSpPr/>
          <p:nvPr/>
        </p:nvSpPr>
        <p:spPr>
          <a:xfrm>
            <a:off x="830580" y="5613083"/>
            <a:ext cx="2197894" cy="274677"/>
          </a:xfrm>
          <a:prstGeom prst="rect">
            <a:avLst/>
          </a:prstGeom>
          <a:noFill/>
          <a:ln/>
        </p:spPr>
        <p:txBody>
          <a:bodyPr wrap="none" lIns="0" tIns="0" rIns="0" bIns="0" rtlCol="0" anchor="t"/>
          <a:lstStyle/>
          <a:p>
            <a:pPr marL="0" indent="0" algn="l">
              <a:lnSpc>
                <a:spcPts val="2150"/>
              </a:lnSpc>
              <a:buNone/>
            </a:pPr>
            <a:r>
              <a:rPr lang="en-US" sz="1700" dirty="0">
                <a:solidFill>
                  <a:srgbClr val="FFFFFF"/>
                </a:solidFill>
                <a:latin typeface="Alice" pitchFamily="34" charset="0"/>
                <a:ea typeface="Alice" pitchFamily="34" charset="-122"/>
                <a:cs typeface="Alice" pitchFamily="34" charset="-120"/>
              </a:rPr>
              <a:t>Referensi Framework</a:t>
            </a:r>
            <a:endParaRPr lang="en-US" sz="1700" dirty="0"/>
          </a:p>
        </p:txBody>
      </p:sp>
      <p:sp>
        <p:nvSpPr>
          <p:cNvPr id="14" name="Text 11"/>
          <p:cNvSpPr/>
          <p:nvPr/>
        </p:nvSpPr>
        <p:spPr>
          <a:xfrm>
            <a:off x="830580" y="6043493"/>
            <a:ext cx="3077289" cy="795814"/>
          </a:xfrm>
          <a:prstGeom prst="rect">
            <a:avLst/>
          </a:prstGeom>
          <a:noFill/>
          <a:ln/>
        </p:spPr>
        <p:txBody>
          <a:bodyPr wrap="square" lIns="0" tIns="0" rIns="0" bIns="0" rtlCol="0" anchor="t"/>
          <a:lstStyle/>
          <a:p>
            <a:pPr marL="0" indent="0" algn="l">
              <a:lnSpc>
                <a:spcPts val="2050"/>
              </a:lnSpc>
              <a:buNone/>
            </a:pPr>
            <a:r>
              <a:rPr lang="en-US" sz="1350" dirty="0">
                <a:solidFill>
                  <a:srgbClr val="FFFFFF"/>
                </a:solidFill>
                <a:latin typeface="Lora" pitchFamily="34" charset="0"/>
                <a:ea typeface="Lora" pitchFamily="34" charset="-122"/>
                <a:cs typeface="Lora" pitchFamily="34" charset="-120"/>
              </a:rPr>
              <a:t>Simon Sinek (Golden Circle) │ Patrick Lencioni (Five Dysfunctions) │ SKKNI No. 124/2022</a:t>
            </a:r>
            <a:endParaRPr lang="en-US" sz="1350" dirty="0"/>
          </a:p>
        </p:txBody>
      </p:sp>
      <p:sp>
        <p:nvSpPr>
          <p:cNvPr id="15" name="Text 12"/>
          <p:cNvSpPr/>
          <p:nvPr/>
        </p:nvSpPr>
        <p:spPr>
          <a:xfrm>
            <a:off x="4393525" y="2583894"/>
            <a:ext cx="2197894" cy="274677"/>
          </a:xfrm>
          <a:prstGeom prst="rect">
            <a:avLst/>
          </a:prstGeom>
          <a:noFill/>
          <a:ln/>
        </p:spPr>
        <p:txBody>
          <a:bodyPr wrap="none" lIns="0" tIns="0" rIns="0" bIns="0" rtlCol="0" anchor="t"/>
          <a:lstStyle/>
          <a:p>
            <a:pPr marL="0" indent="0" algn="l">
              <a:lnSpc>
                <a:spcPts val="2150"/>
              </a:lnSpc>
              <a:buNone/>
            </a:pPr>
            <a:r>
              <a:rPr lang="en-US" sz="1700" dirty="0">
                <a:solidFill>
                  <a:srgbClr val="233E32"/>
                </a:solidFill>
                <a:latin typeface="Alice" pitchFamily="34" charset="0"/>
                <a:ea typeface="Alice" pitchFamily="34" charset="-122"/>
                <a:cs typeface="Alice" pitchFamily="34" charset="-120"/>
              </a:rPr>
              <a:t>Key Outcomes</a:t>
            </a:r>
            <a:endParaRPr lang="en-US" sz="1700" dirty="0"/>
          </a:p>
        </p:txBody>
      </p:sp>
      <p:sp>
        <p:nvSpPr>
          <p:cNvPr id="16" name="Text 13"/>
          <p:cNvSpPr/>
          <p:nvPr/>
        </p:nvSpPr>
        <p:spPr>
          <a:xfrm>
            <a:off x="4393525" y="3014305"/>
            <a:ext cx="3976568" cy="2870359"/>
          </a:xfrm>
          <a:prstGeom prst="rect">
            <a:avLst/>
          </a:prstGeom>
          <a:noFill/>
          <a:ln/>
        </p:spPr>
        <p:txBody>
          <a:bodyPr wrap="square" lIns="0" tIns="0" rIns="0" bIns="0" rtlCol="0" anchor="t"/>
          <a:lstStyle/>
          <a:p>
            <a:pPr marL="342900" indent="-342900" algn="l">
              <a:lnSpc>
                <a:spcPts val="2050"/>
              </a:lnSpc>
              <a:buSzPct val="100000"/>
              <a:buChar char="•"/>
            </a:pPr>
            <a:r>
              <a:rPr lang="en-US" sz="1350" dirty="0">
                <a:solidFill>
                  <a:srgbClr val="2C2821"/>
                </a:solidFill>
                <a:latin typeface="Lora" pitchFamily="34" charset="0"/>
                <a:ea typeface="Lora" pitchFamily="34" charset="-122"/>
                <a:cs typeface="Lora" pitchFamily="34" charset="-120"/>
              </a:rPr>
              <a:t>Rumuskan visi sales excellence sebagai arah konkret tim</a:t>
            </a:r>
            <a:endParaRPr lang="en-US" sz="1350" dirty="0"/>
          </a:p>
          <a:p>
            <a:pPr marL="342900" indent="-342900" algn="l">
              <a:lnSpc>
                <a:spcPts val="2050"/>
              </a:lnSpc>
              <a:buSzPct val="100000"/>
              <a:buChar char="•"/>
            </a:pPr>
            <a:r>
              <a:rPr lang="en-US" sz="1350" dirty="0">
                <a:solidFill>
                  <a:srgbClr val="2C2821"/>
                </a:solidFill>
                <a:latin typeface="Lora" pitchFamily="34" charset="0"/>
                <a:ea typeface="Lora" pitchFamily="34" charset="-122"/>
                <a:cs typeface="Lora" pitchFamily="34" charset="-120"/>
              </a:rPr>
              <a:t>Bangun fondasi trust dan psychological safety dalam tim sales</a:t>
            </a:r>
            <a:endParaRPr lang="en-US" sz="1350" dirty="0"/>
          </a:p>
          <a:p>
            <a:pPr marL="342900" indent="-342900" algn="l">
              <a:lnSpc>
                <a:spcPts val="2050"/>
              </a:lnSpc>
              <a:buSzPct val="100000"/>
              <a:buChar char="•"/>
            </a:pPr>
            <a:r>
              <a:rPr lang="en-US" sz="1350" dirty="0">
                <a:solidFill>
                  <a:srgbClr val="2C2821"/>
                </a:solidFill>
                <a:latin typeface="Lora" pitchFamily="34" charset="0"/>
                <a:ea typeface="Lora" pitchFamily="34" charset="-122"/>
                <a:cs typeface="Lora" pitchFamily="34" charset="-120"/>
              </a:rPr>
              <a:t>Kembangkan EQ sebagai fondasi coaching dan komunikasi pemimpin</a:t>
            </a:r>
            <a:endParaRPr lang="en-US" sz="1350" dirty="0"/>
          </a:p>
          <a:p>
            <a:pPr marL="342900" indent="-342900" algn="l">
              <a:lnSpc>
                <a:spcPts val="2050"/>
              </a:lnSpc>
              <a:buSzPct val="100000"/>
              <a:buChar char="•"/>
            </a:pPr>
            <a:r>
              <a:rPr lang="en-US" sz="1350" dirty="0">
                <a:solidFill>
                  <a:srgbClr val="2C2821"/>
                </a:solidFill>
                <a:latin typeface="Lora" pitchFamily="34" charset="0"/>
                <a:ea typeface="Lora" pitchFamily="34" charset="-122"/>
                <a:cs typeface="Lora" pitchFamily="34" charset="-120"/>
              </a:rPr>
              <a:t>Rancang sistem ritme accountability yang menjaga konsistensi</a:t>
            </a:r>
            <a:endParaRPr lang="en-US" sz="1350" dirty="0"/>
          </a:p>
          <a:p>
            <a:pPr marL="342900" indent="-342900" algn="l">
              <a:lnSpc>
                <a:spcPts val="2050"/>
              </a:lnSpc>
              <a:buSzPct val="100000"/>
              <a:buChar char="•"/>
            </a:pPr>
            <a:r>
              <a:rPr lang="en-US" sz="1350" dirty="0">
                <a:solidFill>
                  <a:srgbClr val="2C2821"/>
                </a:solidFill>
                <a:latin typeface="Lora" pitchFamily="34" charset="0"/>
                <a:ea typeface="Lora" pitchFamily="34" charset="-122"/>
                <a:cs typeface="Lora" pitchFamily="34" charset="-120"/>
              </a:rPr>
              <a:t>Susun personal leadership action plan yang siap dieksekusi</a:t>
            </a:r>
            <a:endParaRPr lang="en-US" sz="1350" dirty="0"/>
          </a:p>
        </p:txBody>
      </p:sp>
      <p:pic>
        <p:nvPicPr>
          <p:cNvPr id="17" name="Image 1" descr="preencoded.png"/>
          <p:cNvPicPr>
            <a:picLocks noChangeAspect="1"/>
          </p:cNvPicPr>
          <p:nvPr/>
        </p:nvPicPr>
        <p:blipFill>
          <a:blip r:embed="rId4"/>
          <a:stretch>
            <a:fillRect/>
          </a:stretch>
        </p:blipFill>
        <p:spPr>
          <a:xfrm>
            <a:off x="195263" y="196572"/>
            <a:ext cx="706279" cy="68139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793790" y="1682115"/>
            <a:ext cx="1660088" cy="373142"/>
          </a:xfrm>
          <a:prstGeom prst="roundRect">
            <a:avLst>
              <a:gd name="adj" fmla="val 6383"/>
            </a:avLst>
          </a:prstGeom>
          <a:solidFill>
            <a:srgbClr val="D7F4E4"/>
          </a:solidFill>
          <a:ln/>
        </p:spPr>
      </p:sp>
      <p:sp>
        <p:nvSpPr>
          <p:cNvPr id="3" name="Text 1"/>
          <p:cNvSpPr/>
          <p:nvPr/>
        </p:nvSpPr>
        <p:spPr>
          <a:xfrm>
            <a:off x="912852" y="1741646"/>
            <a:ext cx="1421963" cy="254079"/>
          </a:xfrm>
          <a:prstGeom prst="rect">
            <a:avLst/>
          </a:prstGeom>
          <a:noFill/>
          <a:ln/>
        </p:spPr>
        <p:txBody>
          <a:bodyPr wrap="none" lIns="0" tIns="0" rIns="0" bIns="0" rtlCol="0" anchor="t"/>
          <a:lstStyle/>
          <a:p>
            <a:pPr marL="0" indent="0" algn="l">
              <a:lnSpc>
                <a:spcPts val="2000"/>
              </a:lnSpc>
              <a:buNone/>
            </a:pPr>
            <a:r>
              <a:rPr lang="en-US" sz="1250" dirty="0">
                <a:solidFill>
                  <a:srgbClr val="2C2821"/>
                </a:solidFill>
                <a:latin typeface="Lora" pitchFamily="34" charset="0"/>
                <a:ea typeface="Lora" pitchFamily="34" charset="-122"/>
                <a:cs typeface="Lora" pitchFamily="34" charset="-120"/>
              </a:rPr>
              <a:t>LPK-DKN-SALE-04</a:t>
            </a:r>
            <a:endParaRPr lang="en-US" sz="1250" dirty="0"/>
          </a:p>
        </p:txBody>
      </p:sp>
      <p:sp>
        <p:nvSpPr>
          <p:cNvPr id="4" name="Shape 2"/>
          <p:cNvSpPr/>
          <p:nvPr/>
        </p:nvSpPr>
        <p:spPr>
          <a:xfrm>
            <a:off x="2553057" y="1674495"/>
            <a:ext cx="1979652" cy="388382"/>
          </a:xfrm>
          <a:prstGeom prst="roundRect">
            <a:avLst>
              <a:gd name="adj" fmla="val 6132"/>
            </a:avLst>
          </a:prstGeom>
          <a:noFill/>
          <a:ln w="7620">
            <a:solidFill>
              <a:srgbClr val="1B5F39"/>
            </a:solidFill>
            <a:prstDash val="solid"/>
          </a:ln>
        </p:spPr>
      </p:sp>
      <p:sp>
        <p:nvSpPr>
          <p:cNvPr id="5" name="Text 3"/>
          <p:cNvSpPr/>
          <p:nvPr/>
        </p:nvSpPr>
        <p:spPr>
          <a:xfrm>
            <a:off x="2679740" y="1741646"/>
            <a:ext cx="1726287" cy="254079"/>
          </a:xfrm>
          <a:prstGeom prst="rect">
            <a:avLst/>
          </a:prstGeom>
          <a:noFill/>
          <a:ln/>
        </p:spPr>
        <p:txBody>
          <a:bodyPr wrap="none" lIns="0" tIns="0" rIns="0" bIns="0" rtlCol="0" anchor="t"/>
          <a:lstStyle/>
          <a:p>
            <a:pPr marL="0" indent="0" algn="l">
              <a:lnSpc>
                <a:spcPts val="2000"/>
              </a:lnSpc>
              <a:buNone/>
            </a:pPr>
            <a:r>
              <a:rPr lang="en-US" sz="1250" dirty="0">
                <a:solidFill>
                  <a:srgbClr val="1B5F39"/>
                </a:solidFill>
                <a:latin typeface="Lora" pitchFamily="34" charset="0"/>
                <a:ea typeface="Lora" pitchFamily="34" charset="-122"/>
                <a:cs typeface="Lora" pitchFamily="34" charset="-120"/>
              </a:rPr>
              <a:t>1 HARI • 8 JAM EFEKTIF</a:t>
            </a:r>
            <a:endParaRPr lang="en-US" sz="1250" dirty="0"/>
          </a:p>
        </p:txBody>
      </p:sp>
      <p:sp>
        <p:nvSpPr>
          <p:cNvPr id="6" name="Text 4"/>
          <p:cNvSpPr/>
          <p:nvPr/>
        </p:nvSpPr>
        <p:spPr>
          <a:xfrm>
            <a:off x="793790" y="2142173"/>
            <a:ext cx="9235559" cy="620078"/>
          </a:xfrm>
          <a:prstGeom prst="rect">
            <a:avLst/>
          </a:prstGeom>
          <a:noFill/>
          <a:ln/>
        </p:spPr>
        <p:txBody>
          <a:bodyPr wrap="none" lIns="0" tIns="0" rIns="0" bIns="0" rtlCol="0" anchor="t"/>
          <a:lstStyle/>
          <a:p>
            <a:pPr marL="0" indent="0" algn="l">
              <a:lnSpc>
                <a:spcPts val="4850"/>
              </a:lnSpc>
              <a:buNone/>
            </a:pPr>
            <a:r>
              <a:rPr lang="en-US" sz="3900" dirty="0">
                <a:solidFill>
                  <a:srgbClr val="233E32"/>
                </a:solidFill>
                <a:latin typeface="Alice" pitchFamily="34" charset="0"/>
                <a:ea typeface="Alice" pitchFamily="34" charset="-122"/>
                <a:cs typeface="Alice" pitchFamily="34" charset="-120"/>
              </a:rPr>
              <a:t>Service Excellence untuk Perusahaan Jasa</a:t>
            </a:r>
            <a:endParaRPr lang="en-US" sz="3900" dirty="0"/>
          </a:p>
        </p:txBody>
      </p:sp>
      <p:sp>
        <p:nvSpPr>
          <p:cNvPr id="7" name="Text 5"/>
          <p:cNvSpPr/>
          <p:nvPr/>
        </p:nvSpPr>
        <p:spPr>
          <a:xfrm>
            <a:off x="793790" y="3059906"/>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Program satu hari yang membekali lini depan organisasi jasa dengan mindset, kompetensi, dan keterampilan layanan prima. Mengintegrasikan SERVQUAL, model 7A+S Pelayanan Prima, dan data riset PwC serta Bain &amp; Company tentang dampak nyata service excellence terhadap profitabilitas dan loyalitas pelanggan.</a:t>
            </a:r>
            <a:endParaRPr lang="en-US" sz="1550" dirty="0"/>
          </a:p>
        </p:txBody>
      </p:sp>
      <p:sp>
        <p:nvSpPr>
          <p:cNvPr id="8" name="Shape 6"/>
          <p:cNvSpPr/>
          <p:nvPr/>
        </p:nvSpPr>
        <p:spPr>
          <a:xfrm>
            <a:off x="793790" y="4235767"/>
            <a:ext cx="4215289" cy="1778556"/>
          </a:xfrm>
          <a:prstGeom prst="roundRect">
            <a:avLst>
              <a:gd name="adj" fmla="val 1674"/>
            </a:avLst>
          </a:prstGeom>
          <a:solidFill>
            <a:srgbClr val="F0EDE6"/>
          </a:solidFill>
          <a:ln/>
        </p:spPr>
      </p:sp>
      <p:sp>
        <p:nvSpPr>
          <p:cNvPr id="9" name="Text 7"/>
          <p:cNvSpPr/>
          <p:nvPr/>
        </p:nvSpPr>
        <p:spPr>
          <a:xfrm>
            <a:off x="992148" y="443412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Model 7A+S</a:t>
            </a:r>
            <a:endParaRPr lang="en-US" sz="1950" dirty="0"/>
          </a:p>
        </p:txBody>
      </p:sp>
      <p:sp>
        <p:nvSpPr>
          <p:cNvPr id="10" name="Text 8"/>
          <p:cNvSpPr/>
          <p:nvPr/>
        </p:nvSpPr>
        <p:spPr>
          <a:xfrm>
            <a:off x="992148" y="4863346"/>
            <a:ext cx="3818573"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Framework pelayanan prima yang dikembangkan khusus untuk konteks industri jasa Indonesia</a:t>
            </a:r>
            <a:endParaRPr lang="en-US" sz="1550" dirty="0"/>
          </a:p>
        </p:txBody>
      </p:sp>
      <p:sp>
        <p:nvSpPr>
          <p:cNvPr id="11" name="Shape 9"/>
          <p:cNvSpPr/>
          <p:nvPr/>
        </p:nvSpPr>
        <p:spPr>
          <a:xfrm>
            <a:off x="5207437" y="4235767"/>
            <a:ext cx="4215408" cy="1778556"/>
          </a:xfrm>
          <a:prstGeom prst="roundRect">
            <a:avLst>
              <a:gd name="adj" fmla="val 1674"/>
            </a:avLst>
          </a:prstGeom>
          <a:solidFill>
            <a:srgbClr val="F0EDE6"/>
          </a:solidFill>
          <a:ln/>
        </p:spPr>
      </p:sp>
      <p:sp>
        <p:nvSpPr>
          <p:cNvPr id="12" name="Text 10"/>
          <p:cNvSpPr/>
          <p:nvPr/>
        </p:nvSpPr>
        <p:spPr>
          <a:xfrm>
            <a:off x="5405795" y="443412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Complaint Handling</a:t>
            </a:r>
            <a:endParaRPr lang="en-US" sz="1950" dirty="0"/>
          </a:p>
        </p:txBody>
      </p:sp>
      <p:sp>
        <p:nvSpPr>
          <p:cNvPr id="13" name="Text 11"/>
          <p:cNvSpPr/>
          <p:nvPr/>
        </p:nvSpPr>
        <p:spPr>
          <a:xfrm>
            <a:off x="5405795" y="4863346"/>
            <a:ext cx="3818692"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Framework HEAT untuk de-escalation dan recovery service yang mengubah komplain menjadi loyalitas</a:t>
            </a:r>
            <a:endParaRPr lang="en-US" sz="1550" dirty="0"/>
          </a:p>
        </p:txBody>
      </p:sp>
      <p:sp>
        <p:nvSpPr>
          <p:cNvPr id="14" name="Shape 12"/>
          <p:cNvSpPr/>
          <p:nvPr/>
        </p:nvSpPr>
        <p:spPr>
          <a:xfrm>
            <a:off x="9621203" y="4235767"/>
            <a:ext cx="4215289" cy="1778556"/>
          </a:xfrm>
          <a:prstGeom prst="roundRect">
            <a:avLst>
              <a:gd name="adj" fmla="val 1674"/>
            </a:avLst>
          </a:prstGeom>
          <a:solidFill>
            <a:srgbClr val="F0EDE6"/>
          </a:solidFill>
          <a:ln/>
        </p:spPr>
      </p:sp>
      <p:sp>
        <p:nvSpPr>
          <p:cNvPr id="15" name="Text 13"/>
          <p:cNvSpPr/>
          <p:nvPr/>
        </p:nvSpPr>
        <p:spPr>
          <a:xfrm>
            <a:off x="9819561" y="443412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Service Habit</a:t>
            </a:r>
            <a:endParaRPr lang="en-US" sz="1950" dirty="0"/>
          </a:p>
        </p:txBody>
      </p:sp>
      <p:sp>
        <p:nvSpPr>
          <p:cNvPr id="16" name="Text 14"/>
          <p:cNvSpPr/>
          <p:nvPr/>
        </p:nvSpPr>
        <p:spPr>
          <a:xfrm>
            <a:off x="9819561" y="4863346"/>
            <a:ext cx="3818573"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Membangun rutinitas layanan prima yang konsisten melalui peer accountability dan komitmen aksi</a:t>
            </a:r>
            <a:endParaRPr lang="en-US" sz="1550" dirty="0"/>
          </a:p>
        </p:txBody>
      </p:sp>
      <p:sp>
        <p:nvSpPr>
          <p:cNvPr id="17" name="Text 15"/>
          <p:cNvSpPr/>
          <p:nvPr/>
        </p:nvSpPr>
        <p:spPr>
          <a:xfrm>
            <a:off x="793790" y="6237565"/>
            <a:ext cx="13042821" cy="317540"/>
          </a:xfrm>
          <a:prstGeom prst="rect">
            <a:avLst/>
          </a:prstGeom>
          <a:noFill/>
          <a:ln/>
        </p:spPr>
        <p:txBody>
          <a:bodyPr wrap="none" lIns="0" tIns="0" rIns="0" bIns="0" rtlCol="0" anchor="t"/>
          <a:lstStyle/>
          <a:p>
            <a:pPr marL="0" indent="0" algn="l">
              <a:lnSpc>
                <a:spcPts val="2500"/>
              </a:lnSpc>
              <a:buNone/>
            </a:pPr>
            <a:r>
              <a:rPr lang="en-US" sz="1550" b="1" dirty="0">
                <a:solidFill>
                  <a:srgbClr val="2C2821"/>
                </a:solidFill>
                <a:latin typeface="Lora" pitchFamily="34" charset="0"/>
                <a:ea typeface="Lora" pitchFamily="34" charset="-122"/>
                <a:cs typeface="Lora" pitchFamily="34" charset="-120"/>
              </a:rPr>
              <a:t>Target Peserta:</a:t>
            </a:r>
            <a:r>
              <a:rPr lang="en-US" sz="1550" dirty="0">
                <a:solidFill>
                  <a:srgbClr val="2C2821"/>
                </a:solidFill>
                <a:latin typeface="Lora" pitchFamily="34" charset="0"/>
                <a:ea typeface="Lora" pitchFamily="34" charset="-122"/>
                <a:cs typeface="Lora" pitchFamily="34" charset="-120"/>
              </a:rPr>
              <a:t> Frontliner, Customer Service, Teller, Tenaga Medis &amp; Administrasi, Staf Layanan │ Format: Tatap Muka / In-House Training</a:t>
            </a:r>
            <a:endParaRPr lang="en-US" sz="1550" dirty="0"/>
          </a:p>
        </p:txBody>
      </p:sp>
      <p:pic>
        <p:nvPicPr>
          <p:cNvPr id="18" name="Image 0" descr="preencoded.png"/>
          <p:cNvPicPr>
            <a:picLocks noChangeAspect="1"/>
          </p:cNvPicPr>
          <p:nvPr/>
        </p:nvPicPr>
        <p:blipFill>
          <a:blip r:embed="rId3"/>
          <a:stretch>
            <a:fillRect/>
          </a:stretch>
        </p:blipFill>
        <p:spPr>
          <a:xfrm>
            <a:off x="198358" y="199668"/>
            <a:ext cx="717352" cy="69222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280190" y="1385292"/>
            <a:ext cx="1494830" cy="324326"/>
          </a:xfrm>
          <a:prstGeom prst="roundRect">
            <a:avLst>
              <a:gd name="adj" fmla="val 6609"/>
            </a:avLst>
          </a:prstGeom>
          <a:solidFill>
            <a:srgbClr val="D7F4E4"/>
          </a:solidFill>
          <a:ln/>
        </p:spPr>
      </p:sp>
      <p:sp>
        <p:nvSpPr>
          <p:cNvPr id="4" name="Text 1"/>
          <p:cNvSpPr/>
          <p:nvPr/>
        </p:nvSpPr>
        <p:spPr>
          <a:xfrm>
            <a:off x="6387346" y="1438870"/>
            <a:ext cx="1280517" cy="217170"/>
          </a:xfrm>
          <a:prstGeom prst="rect">
            <a:avLst/>
          </a:prstGeom>
          <a:noFill/>
          <a:ln/>
        </p:spPr>
        <p:txBody>
          <a:bodyPr wrap="none" lIns="0" tIns="0" rIns="0" bIns="0" rtlCol="0" anchor="t"/>
          <a:lstStyle/>
          <a:p>
            <a:pPr marL="0" indent="0" algn="l">
              <a:lnSpc>
                <a:spcPts val="1700"/>
              </a:lnSpc>
              <a:buNone/>
            </a:pPr>
            <a:r>
              <a:rPr lang="en-US" sz="1100" dirty="0">
                <a:solidFill>
                  <a:srgbClr val="2C2821"/>
                </a:solidFill>
                <a:latin typeface="Lora" pitchFamily="34" charset="0"/>
                <a:ea typeface="Lora" pitchFamily="34" charset="-122"/>
                <a:cs typeface="Lora" pitchFamily="34" charset="-120"/>
              </a:rPr>
              <a:t>LPK-DKN-SALE-05</a:t>
            </a:r>
            <a:endParaRPr lang="en-US" sz="1100" dirty="0"/>
          </a:p>
        </p:txBody>
      </p:sp>
      <p:sp>
        <p:nvSpPr>
          <p:cNvPr id="5" name="Shape 2"/>
          <p:cNvSpPr/>
          <p:nvPr/>
        </p:nvSpPr>
        <p:spPr>
          <a:xfrm>
            <a:off x="7864316" y="1377672"/>
            <a:ext cx="1950482" cy="339566"/>
          </a:xfrm>
          <a:prstGeom prst="roundRect">
            <a:avLst>
              <a:gd name="adj" fmla="val 6313"/>
            </a:avLst>
          </a:prstGeom>
          <a:noFill/>
          <a:ln w="7620">
            <a:solidFill>
              <a:srgbClr val="1B5F39"/>
            </a:solidFill>
            <a:prstDash val="solid"/>
          </a:ln>
        </p:spPr>
      </p:sp>
      <p:sp>
        <p:nvSpPr>
          <p:cNvPr id="6" name="Text 3"/>
          <p:cNvSpPr/>
          <p:nvPr/>
        </p:nvSpPr>
        <p:spPr>
          <a:xfrm>
            <a:off x="7979093" y="1438870"/>
            <a:ext cx="1720929" cy="217170"/>
          </a:xfrm>
          <a:prstGeom prst="rect">
            <a:avLst/>
          </a:prstGeom>
          <a:noFill/>
          <a:ln/>
        </p:spPr>
        <p:txBody>
          <a:bodyPr wrap="none" lIns="0" tIns="0" rIns="0" bIns="0" rtlCol="0" anchor="t"/>
          <a:lstStyle/>
          <a:p>
            <a:pPr marL="0" indent="0" algn="l">
              <a:lnSpc>
                <a:spcPts val="1700"/>
              </a:lnSpc>
              <a:buNone/>
            </a:pPr>
            <a:r>
              <a:rPr lang="en-US" sz="1100" dirty="0">
                <a:solidFill>
                  <a:srgbClr val="1B5F39"/>
                </a:solidFill>
                <a:latin typeface="Lora" pitchFamily="34" charset="0"/>
                <a:ea typeface="Lora" pitchFamily="34" charset="-122"/>
                <a:cs typeface="Lora" pitchFamily="34" charset="-120"/>
              </a:rPr>
              <a:t>2 × FULL DAY • PART 1 &amp; 2</a:t>
            </a:r>
            <a:endParaRPr lang="en-US" sz="1100" dirty="0"/>
          </a:p>
        </p:txBody>
      </p:sp>
      <p:sp>
        <p:nvSpPr>
          <p:cNvPr id="7" name="Text 4"/>
          <p:cNvSpPr/>
          <p:nvPr/>
        </p:nvSpPr>
        <p:spPr>
          <a:xfrm>
            <a:off x="6280190" y="1781532"/>
            <a:ext cx="6272689" cy="558165"/>
          </a:xfrm>
          <a:prstGeom prst="rect">
            <a:avLst/>
          </a:prstGeom>
          <a:noFill/>
          <a:ln/>
        </p:spPr>
        <p:txBody>
          <a:bodyPr wrap="none" lIns="0" tIns="0" rIns="0" bIns="0" rtlCol="0" anchor="t"/>
          <a:lstStyle/>
          <a:p>
            <a:pPr marL="0" indent="0" algn="l">
              <a:lnSpc>
                <a:spcPts val="4350"/>
              </a:lnSpc>
              <a:buNone/>
            </a:pPr>
            <a:r>
              <a:rPr lang="en-US" sz="3500" dirty="0">
                <a:solidFill>
                  <a:srgbClr val="233E32"/>
                </a:solidFill>
                <a:latin typeface="Alice" pitchFamily="34" charset="0"/>
                <a:ea typeface="Alice" pitchFamily="34" charset="-122"/>
                <a:cs typeface="Alice" pitchFamily="34" charset="-120"/>
              </a:rPr>
              <a:t>Collection Excellence Part 1 &amp; 2</a:t>
            </a:r>
            <a:endParaRPr lang="en-US" sz="3500" dirty="0"/>
          </a:p>
        </p:txBody>
      </p:sp>
      <p:sp>
        <p:nvSpPr>
          <p:cNvPr id="8" name="Text 5"/>
          <p:cNvSpPr/>
          <p:nvPr/>
        </p:nvSpPr>
        <p:spPr>
          <a:xfrm>
            <a:off x="6280190" y="2741533"/>
            <a:ext cx="3560326" cy="557927"/>
          </a:xfrm>
          <a:prstGeom prst="rect">
            <a:avLst/>
          </a:prstGeom>
          <a:noFill/>
          <a:ln/>
        </p:spPr>
        <p:txBody>
          <a:bodyPr wrap="square" lIns="0" tIns="0" rIns="0" bIns="0" rtlCol="0" anchor="t"/>
          <a:lstStyle/>
          <a:p>
            <a:pPr marL="0" indent="0" algn="l">
              <a:lnSpc>
                <a:spcPts val="2150"/>
              </a:lnSpc>
              <a:buNone/>
            </a:pPr>
            <a:r>
              <a:rPr lang="en-US" sz="1750" dirty="0">
                <a:solidFill>
                  <a:srgbClr val="233E32"/>
                </a:solidFill>
                <a:latin typeface="Alice" pitchFamily="34" charset="0"/>
                <a:ea typeface="Alice" pitchFamily="34" charset="-122"/>
                <a:cs typeface="Alice" pitchFamily="34" charset="-120"/>
              </a:rPr>
              <a:t>Part 1: Strategy, Mindset &amp; Debtor Handling</a:t>
            </a:r>
            <a:endParaRPr lang="en-US" sz="1750" dirty="0"/>
          </a:p>
        </p:txBody>
      </p:sp>
      <p:sp>
        <p:nvSpPr>
          <p:cNvPr id="9" name="Text 6"/>
          <p:cNvSpPr/>
          <p:nvPr/>
        </p:nvSpPr>
        <p:spPr>
          <a:xfrm>
            <a:off x="6280190" y="3460194"/>
            <a:ext cx="3560326" cy="2340293"/>
          </a:xfrm>
          <a:prstGeom prst="rect">
            <a:avLst/>
          </a:prstGeom>
          <a:noFill/>
          <a:ln/>
        </p:spPr>
        <p:txBody>
          <a:bodyPr wrap="square" lIns="0" tIns="0" rIns="0" bIns="0" rtlCol="0" anchor="t"/>
          <a:lstStyle/>
          <a:p>
            <a:pPr marL="342900" indent="-342900" algn="l">
              <a:lnSpc>
                <a:spcPts val="2100"/>
              </a:lnSpc>
              <a:buSzPct val="100000"/>
              <a:buChar char="•"/>
            </a:pPr>
            <a:r>
              <a:rPr lang="en-US" sz="1400" dirty="0">
                <a:solidFill>
                  <a:srgbClr val="2C2821"/>
                </a:solidFill>
                <a:latin typeface="Lora" pitchFamily="34" charset="0"/>
                <a:ea typeface="Lora" pitchFamily="34" charset="-122"/>
                <a:cs typeface="Lora" pitchFamily="34" charset="-120"/>
              </a:rPr>
              <a:t>Shifting mindset dari 'penagih' ke </a:t>
            </a:r>
            <a:r>
              <a:rPr lang="en-US" sz="1400" b="1" dirty="0">
                <a:solidFill>
                  <a:srgbClr val="2C2821"/>
                </a:solidFill>
                <a:latin typeface="Lora" pitchFamily="34" charset="0"/>
                <a:ea typeface="Lora" pitchFamily="34" charset="-122"/>
                <a:cs typeface="Lora" pitchFamily="34" charset="-120"/>
              </a:rPr>
              <a:t>asset protector</a:t>
            </a:r>
            <a:endParaRPr lang="en-US" sz="1400" dirty="0"/>
          </a:p>
          <a:p>
            <a:pPr marL="342900" indent="-342900" algn="l">
              <a:lnSpc>
                <a:spcPts val="2100"/>
              </a:lnSpc>
              <a:buSzPct val="100000"/>
              <a:buChar char="•"/>
            </a:pPr>
            <a:r>
              <a:rPr lang="en-US" sz="1400" dirty="0">
                <a:solidFill>
                  <a:srgbClr val="2C2821"/>
                </a:solidFill>
                <a:latin typeface="Lora" pitchFamily="34" charset="0"/>
                <a:ea typeface="Lora" pitchFamily="34" charset="-122"/>
                <a:cs typeface="Lora" pitchFamily="34" charset="-120"/>
              </a:rPr>
              <a:t>Lifecycle kredit bermasalah &amp; strategi per tahap DPD</a:t>
            </a:r>
            <a:endParaRPr lang="en-US" sz="1400" dirty="0"/>
          </a:p>
          <a:p>
            <a:pPr marL="342900" indent="-342900" algn="l">
              <a:lnSpc>
                <a:spcPts val="2100"/>
              </a:lnSpc>
              <a:buSzPct val="100000"/>
              <a:buChar char="•"/>
            </a:pPr>
            <a:r>
              <a:rPr lang="en-US" sz="1400" dirty="0">
                <a:solidFill>
                  <a:srgbClr val="2C2821"/>
                </a:solidFill>
                <a:latin typeface="Lora" pitchFamily="34" charset="0"/>
                <a:ea typeface="Lora" pitchFamily="34" charset="-122"/>
                <a:cs typeface="Lora" pitchFamily="34" charset="-120"/>
              </a:rPr>
              <a:t>Segmentasi debitur berbasis risiko (4 tipe)</a:t>
            </a:r>
            <a:endParaRPr lang="en-US" sz="1400" dirty="0"/>
          </a:p>
          <a:p>
            <a:pPr marL="342900" indent="-342900" algn="l">
              <a:lnSpc>
                <a:spcPts val="2100"/>
              </a:lnSpc>
              <a:buSzPct val="100000"/>
              <a:buChar char="•"/>
            </a:pPr>
            <a:r>
              <a:rPr lang="en-US" sz="1400" dirty="0">
                <a:solidFill>
                  <a:srgbClr val="2C2821"/>
                </a:solidFill>
                <a:latin typeface="Lora" pitchFamily="34" charset="0"/>
                <a:ea typeface="Lora" pitchFamily="34" charset="-122"/>
                <a:cs typeface="Lora" pitchFamily="34" charset="-120"/>
              </a:rPr>
              <a:t>Psikologi debitur &amp; script komunikasi siap pakai</a:t>
            </a:r>
            <a:endParaRPr lang="en-US" sz="1400" dirty="0"/>
          </a:p>
        </p:txBody>
      </p:sp>
      <p:sp>
        <p:nvSpPr>
          <p:cNvPr id="10" name="Text 7"/>
          <p:cNvSpPr/>
          <p:nvPr/>
        </p:nvSpPr>
        <p:spPr>
          <a:xfrm>
            <a:off x="10283904" y="2741533"/>
            <a:ext cx="3560326" cy="557927"/>
          </a:xfrm>
          <a:prstGeom prst="rect">
            <a:avLst/>
          </a:prstGeom>
          <a:noFill/>
          <a:ln/>
        </p:spPr>
        <p:txBody>
          <a:bodyPr wrap="square" lIns="0" tIns="0" rIns="0" bIns="0" rtlCol="0" anchor="t"/>
          <a:lstStyle/>
          <a:p>
            <a:pPr marL="0" indent="0" algn="l">
              <a:lnSpc>
                <a:spcPts val="2150"/>
              </a:lnSpc>
              <a:buNone/>
            </a:pPr>
            <a:r>
              <a:rPr lang="en-US" sz="1750" dirty="0">
                <a:solidFill>
                  <a:srgbClr val="233E32"/>
                </a:solidFill>
                <a:latin typeface="Alice" pitchFamily="34" charset="0"/>
                <a:ea typeface="Alice" pitchFamily="34" charset="-122"/>
                <a:cs typeface="Alice" pitchFamily="34" charset="-120"/>
              </a:rPr>
              <a:t>Part 2: Negotiation, Recovery &amp; Execution</a:t>
            </a:r>
            <a:endParaRPr lang="en-US" sz="1750" dirty="0"/>
          </a:p>
        </p:txBody>
      </p:sp>
      <p:sp>
        <p:nvSpPr>
          <p:cNvPr id="11" name="Text 8"/>
          <p:cNvSpPr/>
          <p:nvPr/>
        </p:nvSpPr>
        <p:spPr>
          <a:xfrm>
            <a:off x="10283904" y="3460194"/>
            <a:ext cx="3560326" cy="2611755"/>
          </a:xfrm>
          <a:prstGeom prst="rect">
            <a:avLst/>
          </a:prstGeom>
          <a:noFill/>
          <a:ln/>
        </p:spPr>
        <p:txBody>
          <a:bodyPr wrap="square" lIns="0" tIns="0" rIns="0" bIns="0" rtlCol="0" anchor="t"/>
          <a:lstStyle/>
          <a:p>
            <a:pPr marL="342900" indent="-342900" algn="l">
              <a:lnSpc>
                <a:spcPts val="2100"/>
              </a:lnSpc>
              <a:buSzPct val="100000"/>
              <a:buChar char="•"/>
            </a:pPr>
            <a:r>
              <a:rPr lang="en-US" sz="1400" dirty="0">
                <a:solidFill>
                  <a:srgbClr val="2C2821"/>
                </a:solidFill>
                <a:latin typeface="Lora" pitchFamily="34" charset="0"/>
                <a:ea typeface="Lora" pitchFamily="34" charset="-122"/>
                <a:cs typeface="Lora" pitchFamily="34" charset="-120"/>
              </a:rPr>
              <a:t>5 teknik closing pembayaran Harvard Negotiation Project</a:t>
            </a:r>
            <a:endParaRPr lang="en-US" sz="1400" dirty="0"/>
          </a:p>
          <a:p>
            <a:pPr marL="342900" indent="-342900" algn="l">
              <a:lnSpc>
                <a:spcPts val="2100"/>
              </a:lnSpc>
              <a:buSzPct val="100000"/>
              <a:buChar char="•"/>
            </a:pPr>
            <a:r>
              <a:rPr lang="en-US" sz="1400" dirty="0">
                <a:solidFill>
                  <a:srgbClr val="2C2821"/>
                </a:solidFill>
                <a:latin typeface="Lora" pitchFamily="34" charset="0"/>
                <a:ea typeface="Lora" pitchFamily="34" charset="-122"/>
                <a:cs typeface="Lora" pitchFamily="34" charset="-120"/>
              </a:rPr>
              <a:t>Framework restrukturisasi 3R: Rescheduling, Reconditioning, Restructuring</a:t>
            </a:r>
            <a:endParaRPr lang="en-US" sz="1400" dirty="0"/>
          </a:p>
          <a:p>
            <a:pPr marL="342900" indent="-342900" algn="l">
              <a:lnSpc>
                <a:spcPts val="2100"/>
              </a:lnSpc>
              <a:buSzPct val="100000"/>
              <a:buChar char="•"/>
            </a:pPr>
            <a:r>
              <a:rPr lang="en-US" sz="1400" dirty="0">
                <a:solidFill>
                  <a:srgbClr val="2C2821"/>
                </a:solidFill>
                <a:latin typeface="Lora" pitchFamily="34" charset="0"/>
                <a:ea typeface="Lora" pitchFamily="34" charset="-122"/>
                <a:cs typeface="Lora" pitchFamily="34" charset="-120"/>
              </a:rPr>
              <a:t>Recovery strategy &amp; legal compliance collection</a:t>
            </a:r>
            <a:endParaRPr lang="en-US" sz="1400" dirty="0"/>
          </a:p>
          <a:p>
            <a:pPr marL="342900" indent="-342900" algn="l">
              <a:lnSpc>
                <a:spcPts val="2100"/>
              </a:lnSpc>
              <a:buSzPct val="100000"/>
              <a:buChar char="•"/>
            </a:pPr>
            <a:r>
              <a:rPr lang="en-US" sz="1400" dirty="0">
                <a:solidFill>
                  <a:srgbClr val="2C2821"/>
                </a:solidFill>
                <a:latin typeface="Lora" pitchFamily="34" charset="0"/>
                <a:ea typeface="Lora" pitchFamily="34" charset="-122"/>
                <a:cs typeface="Lora" pitchFamily="34" charset="-120"/>
              </a:rPr>
              <a:t>High-impact roleplay 3 skenario eksekusi nyata</a:t>
            </a:r>
            <a:endParaRPr lang="en-US" sz="1400" dirty="0"/>
          </a:p>
        </p:txBody>
      </p:sp>
      <p:sp>
        <p:nvSpPr>
          <p:cNvPr id="12" name="Text 9"/>
          <p:cNvSpPr/>
          <p:nvPr/>
        </p:nvSpPr>
        <p:spPr>
          <a:xfrm>
            <a:off x="6280190" y="6309003"/>
            <a:ext cx="7556421" cy="542925"/>
          </a:xfrm>
          <a:prstGeom prst="rect">
            <a:avLst/>
          </a:prstGeom>
          <a:noFill/>
          <a:ln/>
        </p:spPr>
        <p:txBody>
          <a:bodyPr wrap="square" lIns="0" tIns="0" rIns="0" bIns="0" rtlCol="0" anchor="t"/>
          <a:lstStyle/>
          <a:p>
            <a:pPr marL="0" indent="0" algn="l">
              <a:lnSpc>
                <a:spcPts val="2100"/>
              </a:lnSpc>
              <a:buNone/>
            </a:pPr>
            <a:r>
              <a:rPr lang="en-US" sz="1400" b="1" dirty="0">
                <a:solidFill>
                  <a:srgbClr val="2C2821"/>
                </a:solidFill>
                <a:latin typeface="Lora" pitchFamily="34" charset="0"/>
                <a:ea typeface="Lora" pitchFamily="34" charset="-122"/>
                <a:cs typeface="Lora" pitchFamily="34" charset="-120"/>
              </a:rPr>
              <a:t>Target Peserta:</a:t>
            </a:r>
            <a:r>
              <a:rPr lang="en-US" sz="1400" dirty="0">
                <a:solidFill>
                  <a:srgbClr val="2C2821"/>
                </a:solidFill>
                <a:latin typeface="Lora" pitchFamily="34" charset="0"/>
                <a:ea typeface="Lora" pitchFamily="34" charset="-122"/>
                <a:cs typeface="Lora" pitchFamily="34" charset="-120"/>
              </a:rPr>
              <a:t> Collection Officer, Recovery Officer, Account Officer, Credit Risk Officer │ Program collection paling komprehensif — dari mindset hingga eksekusi lapangan.</a:t>
            </a:r>
            <a:endParaRPr lang="en-US" sz="1400" dirty="0"/>
          </a:p>
        </p:txBody>
      </p:sp>
      <p:pic>
        <p:nvPicPr>
          <p:cNvPr id="13" name="Image 1" descr="preencoded.png"/>
          <p:cNvPicPr>
            <a:picLocks noChangeAspect="1"/>
          </p:cNvPicPr>
          <p:nvPr/>
        </p:nvPicPr>
        <p:blipFill>
          <a:blip r:embed="rId4"/>
          <a:stretch>
            <a:fillRect/>
          </a:stretch>
        </p:blipFill>
        <p:spPr>
          <a:xfrm>
            <a:off x="13814839" y="86423"/>
            <a:ext cx="717352" cy="692229"/>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793790" y="1239441"/>
            <a:ext cx="1293376" cy="324326"/>
          </a:xfrm>
          <a:prstGeom prst="roundRect">
            <a:avLst>
              <a:gd name="adj" fmla="val 6609"/>
            </a:avLst>
          </a:prstGeom>
          <a:solidFill>
            <a:srgbClr val="D7F4E4"/>
          </a:solidFill>
          <a:ln/>
        </p:spPr>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0946" y="1330166"/>
            <a:ext cx="142875" cy="142875"/>
          </a:xfrm>
          <a:prstGeom prst="rect">
            <a:avLst/>
          </a:prstGeom>
        </p:spPr>
      </p:pic>
      <p:sp>
        <p:nvSpPr>
          <p:cNvPr id="4" name="Text 1"/>
          <p:cNvSpPr/>
          <p:nvPr/>
        </p:nvSpPr>
        <p:spPr>
          <a:xfrm>
            <a:off x="1115258" y="1293019"/>
            <a:ext cx="864751" cy="217170"/>
          </a:xfrm>
          <a:prstGeom prst="rect">
            <a:avLst/>
          </a:prstGeom>
          <a:noFill/>
          <a:ln/>
        </p:spPr>
        <p:txBody>
          <a:bodyPr wrap="none" lIns="0" tIns="0" rIns="0" bIns="0" rtlCol="0" anchor="t"/>
          <a:lstStyle/>
          <a:p>
            <a:pPr marL="0" indent="0" algn="l">
              <a:lnSpc>
                <a:spcPts val="1700"/>
              </a:lnSpc>
              <a:buNone/>
            </a:pPr>
            <a:r>
              <a:rPr lang="en-US" sz="1100" dirty="0">
                <a:solidFill>
                  <a:srgbClr val="2C2821"/>
                </a:solidFill>
                <a:latin typeface="Lora" pitchFamily="34" charset="0"/>
                <a:ea typeface="Lora" pitchFamily="34" charset="-122"/>
                <a:cs typeface="Lora" pitchFamily="34" charset="-120"/>
              </a:rPr>
              <a:t>KATEGORI D</a:t>
            </a:r>
            <a:endParaRPr lang="en-US" sz="1100" dirty="0"/>
          </a:p>
        </p:txBody>
      </p:sp>
      <p:sp>
        <p:nvSpPr>
          <p:cNvPr id="5" name="Shape 2"/>
          <p:cNvSpPr/>
          <p:nvPr/>
        </p:nvSpPr>
        <p:spPr>
          <a:xfrm>
            <a:off x="2176463" y="1231821"/>
            <a:ext cx="2909173" cy="339566"/>
          </a:xfrm>
          <a:prstGeom prst="roundRect">
            <a:avLst>
              <a:gd name="adj" fmla="val 6313"/>
            </a:avLst>
          </a:prstGeom>
          <a:noFill/>
          <a:ln w="7620">
            <a:solidFill>
              <a:srgbClr val="1B5F39"/>
            </a:solidFill>
            <a:prstDash val="solid"/>
          </a:ln>
        </p:spPr>
      </p:sp>
      <p:sp>
        <p:nvSpPr>
          <p:cNvPr id="6" name="Text 3"/>
          <p:cNvSpPr/>
          <p:nvPr/>
        </p:nvSpPr>
        <p:spPr>
          <a:xfrm>
            <a:off x="2291239" y="1293019"/>
            <a:ext cx="2679621" cy="217170"/>
          </a:xfrm>
          <a:prstGeom prst="rect">
            <a:avLst/>
          </a:prstGeom>
          <a:noFill/>
          <a:ln/>
        </p:spPr>
        <p:txBody>
          <a:bodyPr wrap="none" lIns="0" tIns="0" rIns="0" bIns="0" rtlCol="0" anchor="t"/>
          <a:lstStyle/>
          <a:p>
            <a:pPr marL="0" indent="0" algn="l">
              <a:lnSpc>
                <a:spcPts val="1700"/>
              </a:lnSpc>
              <a:buNone/>
            </a:pPr>
            <a:r>
              <a:rPr lang="en-US" sz="1100" dirty="0">
                <a:solidFill>
                  <a:srgbClr val="1B5F39"/>
                </a:solidFill>
                <a:latin typeface="Lora" pitchFamily="34" charset="0"/>
                <a:ea typeface="Lora" pitchFamily="34" charset="-122"/>
                <a:cs typeface="Lora" pitchFamily="34" charset="-120"/>
              </a:rPr>
              <a:t>BANKING OPERATIONS, CREDIT &amp; RISK</a:t>
            </a:r>
            <a:endParaRPr lang="en-US" sz="1100" dirty="0"/>
          </a:p>
        </p:txBody>
      </p:sp>
      <p:sp>
        <p:nvSpPr>
          <p:cNvPr id="7" name="Text 4"/>
          <p:cNvSpPr/>
          <p:nvPr/>
        </p:nvSpPr>
        <p:spPr>
          <a:xfrm>
            <a:off x="793790" y="1635681"/>
            <a:ext cx="8767643" cy="558165"/>
          </a:xfrm>
          <a:prstGeom prst="rect">
            <a:avLst/>
          </a:prstGeom>
          <a:noFill/>
          <a:ln/>
        </p:spPr>
        <p:txBody>
          <a:bodyPr wrap="none" lIns="0" tIns="0" rIns="0" bIns="0" rtlCol="0" anchor="t"/>
          <a:lstStyle/>
          <a:p>
            <a:pPr marL="0" indent="0" algn="l">
              <a:lnSpc>
                <a:spcPts val="4350"/>
              </a:lnSpc>
              <a:buNone/>
            </a:pPr>
            <a:r>
              <a:rPr lang="en-US" sz="3500" dirty="0">
                <a:solidFill>
                  <a:srgbClr val="233E32"/>
                </a:solidFill>
                <a:latin typeface="Alice" pitchFamily="34" charset="0"/>
                <a:ea typeface="Alice" pitchFamily="34" charset="-122"/>
                <a:cs typeface="Alice" pitchFamily="34" charset="-120"/>
              </a:rPr>
              <a:t>Program Banking Operations, Credit &amp; Risk</a:t>
            </a:r>
            <a:endParaRPr lang="en-US" sz="3500" dirty="0"/>
          </a:p>
        </p:txBody>
      </p:sp>
      <p:sp>
        <p:nvSpPr>
          <p:cNvPr id="8" name="Text 5"/>
          <p:cNvSpPr/>
          <p:nvPr/>
        </p:nvSpPr>
        <p:spPr>
          <a:xfrm>
            <a:off x="793790" y="2434947"/>
            <a:ext cx="13042821" cy="542925"/>
          </a:xfrm>
          <a:prstGeom prst="rect">
            <a:avLst/>
          </a:prstGeom>
          <a:noFill/>
          <a:ln/>
        </p:spPr>
        <p:txBody>
          <a:bodyPr wrap="squar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Empat program kompetensi teknis perbankan yang dikembangkan untuk profesional di lini kredit, operasi, audit, dan manajemen risiko — dari analisis kredit berbasis keputusan hingga persiapan sertifikasi profesi BNSP.</a:t>
            </a:r>
            <a:endParaRPr lang="en-US" sz="1400" dirty="0"/>
          </a:p>
        </p:txBody>
      </p:sp>
      <p:sp>
        <p:nvSpPr>
          <p:cNvPr id="9" name="Shape 6"/>
          <p:cNvSpPr/>
          <p:nvPr/>
        </p:nvSpPr>
        <p:spPr>
          <a:xfrm>
            <a:off x="793790" y="3158728"/>
            <a:ext cx="6441043" cy="1839158"/>
          </a:xfrm>
          <a:prstGeom prst="roundRect">
            <a:avLst>
              <a:gd name="adj" fmla="val 1457"/>
            </a:avLst>
          </a:prstGeom>
          <a:solidFill>
            <a:srgbClr val="FCFBF8"/>
          </a:solidFill>
          <a:ln w="22860">
            <a:solidFill>
              <a:srgbClr val="D6D3CC"/>
            </a:solidFill>
            <a:prstDash val="solid"/>
          </a:ln>
        </p:spPr>
      </p:sp>
      <p:sp>
        <p:nvSpPr>
          <p:cNvPr id="10" name="Shape 7"/>
          <p:cNvSpPr/>
          <p:nvPr/>
        </p:nvSpPr>
        <p:spPr>
          <a:xfrm>
            <a:off x="816650" y="3181588"/>
            <a:ext cx="6395323" cy="535781"/>
          </a:xfrm>
          <a:prstGeom prst="rect">
            <a:avLst/>
          </a:prstGeom>
          <a:solidFill>
            <a:srgbClr val="F0EDE6"/>
          </a:solidFill>
          <a:ln/>
        </p:spPr>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80366" y="3315414"/>
            <a:ext cx="267891" cy="267891"/>
          </a:xfrm>
          <a:prstGeom prst="rect">
            <a:avLst/>
          </a:prstGeom>
        </p:spPr>
      </p:pic>
      <p:sp>
        <p:nvSpPr>
          <p:cNvPr id="12" name="Text 8"/>
          <p:cNvSpPr/>
          <p:nvPr/>
        </p:nvSpPr>
        <p:spPr>
          <a:xfrm>
            <a:off x="995243" y="3878104"/>
            <a:ext cx="2398514" cy="278963"/>
          </a:xfrm>
          <a:prstGeom prst="rect">
            <a:avLst/>
          </a:prstGeom>
          <a:noFill/>
          <a:ln/>
        </p:spPr>
        <p:txBody>
          <a:bodyPr wrap="none" lIns="0" tIns="0" rIns="0" bIns="0" rtlCol="0" anchor="t"/>
          <a:lstStyle/>
          <a:p>
            <a:pPr marL="0" indent="0" algn="l">
              <a:lnSpc>
                <a:spcPts val="2150"/>
              </a:lnSpc>
              <a:buNone/>
            </a:pPr>
            <a:r>
              <a:rPr lang="en-US" sz="1750" dirty="0">
                <a:solidFill>
                  <a:srgbClr val="2C2821"/>
                </a:solidFill>
                <a:latin typeface="Alice" pitchFamily="34" charset="0"/>
                <a:ea typeface="Alice" pitchFamily="34" charset="-122"/>
                <a:cs typeface="Alice" pitchFamily="34" charset="-120"/>
              </a:rPr>
              <a:t>AI Productivity Mastery</a:t>
            </a:r>
            <a:endParaRPr lang="en-US" sz="1750" dirty="0"/>
          </a:p>
        </p:txBody>
      </p:sp>
      <p:sp>
        <p:nvSpPr>
          <p:cNvPr id="13" name="Text 9"/>
          <p:cNvSpPr/>
          <p:nvPr/>
        </p:nvSpPr>
        <p:spPr>
          <a:xfrm>
            <a:off x="995243" y="4253508"/>
            <a:ext cx="6038136" cy="542925"/>
          </a:xfrm>
          <a:prstGeom prst="rect">
            <a:avLst/>
          </a:prstGeom>
          <a:noFill/>
          <a:ln/>
        </p:spPr>
        <p:txBody>
          <a:bodyPr wrap="squar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Memanfaatkan AI secara praktis, aman, dan bertanggung jawab di industri perbankan. Framework RCIC &amp; hands-on lab use case nyata.</a:t>
            </a:r>
            <a:endParaRPr lang="en-US" sz="1400" dirty="0"/>
          </a:p>
        </p:txBody>
      </p:sp>
      <p:sp>
        <p:nvSpPr>
          <p:cNvPr id="14" name="Shape 10"/>
          <p:cNvSpPr/>
          <p:nvPr/>
        </p:nvSpPr>
        <p:spPr>
          <a:xfrm>
            <a:off x="7395567" y="3158728"/>
            <a:ext cx="6441043" cy="1839158"/>
          </a:xfrm>
          <a:prstGeom prst="roundRect">
            <a:avLst>
              <a:gd name="adj" fmla="val 1457"/>
            </a:avLst>
          </a:prstGeom>
          <a:solidFill>
            <a:srgbClr val="FCFBF8"/>
          </a:solidFill>
          <a:ln w="22860">
            <a:solidFill>
              <a:srgbClr val="D6D3CC"/>
            </a:solidFill>
            <a:prstDash val="solid"/>
          </a:ln>
        </p:spPr>
      </p:sp>
      <p:sp>
        <p:nvSpPr>
          <p:cNvPr id="15" name="Shape 11"/>
          <p:cNvSpPr/>
          <p:nvPr/>
        </p:nvSpPr>
        <p:spPr>
          <a:xfrm>
            <a:off x="7418427" y="3181588"/>
            <a:ext cx="6395323" cy="535781"/>
          </a:xfrm>
          <a:prstGeom prst="rect">
            <a:avLst/>
          </a:prstGeom>
          <a:solidFill>
            <a:srgbClr val="F0EDE6"/>
          </a:solidFill>
          <a:ln/>
        </p:spPr>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82143" y="3315414"/>
            <a:ext cx="267891" cy="267891"/>
          </a:xfrm>
          <a:prstGeom prst="rect">
            <a:avLst/>
          </a:prstGeom>
        </p:spPr>
      </p:pic>
      <p:sp>
        <p:nvSpPr>
          <p:cNvPr id="17" name="Text 12"/>
          <p:cNvSpPr/>
          <p:nvPr/>
        </p:nvSpPr>
        <p:spPr>
          <a:xfrm>
            <a:off x="7597021" y="3878104"/>
            <a:ext cx="2889647" cy="278963"/>
          </a:xfrm>
          <a:prstGeom prst="rect">
            <a:avLst/>
          </a:prstGeom>
          <a:noFill/>
          <a:ln/>
        </p:spPr>
        <p:txBody>
          <a:bodyPr wrap="none" lIns="0" tIns="0" rIns="0" bIns="0" rtlCol="0" anchor="t"/>
          <a:lstStyle/>
          <a:p>
            <a:pPr marL="0" indent="0" algn="l">
              <a:lnSpc>
                <a:spcPts val="2150"/>
              </a:lnSpc>
              <a:buNone/>
            </a:pPr>
            <a:r>
              <a:rPr lang="en-US" sz="1750" dirty="0">
                <a:solidFill>
                  <a:srgbClr val="2C2821"/>
                </a:solidFill>
                <a:latin typeface="Alice" pitchFamily="34" charset="0"/>
                <a:ea typeface="Alice" pitchFamily="34" charset="-122"/>
                <a:cs typeface="Alice" pitchFamily="34" charset="-120"/>
              </a:rPr>
              <a:t>Credit Analysis Fundamental</a:t>
            </a:r>
            <a:endParaRPr lang="en-US" sz="1750" dirty="0"/>
          </a:p>
        </p:txBody>
      </p:sp>
      <p:sp>
        <p:nvSpPr>
          <p:cNvPr id="18" name="Text 13"/>
          <p:cNvSpPr/>
          <p:nvPr/>
        </p:nvSpPr>
        <p:spPr>
          <a:xfrm>
            <a:off x="7597021" y="4253508"/>
            <a:ext cx="6038136" cy="542925"/>
          </a:xfrm>
          <a:prstGeom prst="rect">
            <a:avLst/>
          </a:prstGeom>
          <a:noFill/>
          <a:ln/>
        </p:spPr>
        <p:txBody>
          <a:bodyPr wrap="squar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Analisis kredit berbasis keputusan: pembacaan laporan keuangan, cashflow analysis, red flags, structuring, dan simulasi credit committee.</a:t>
            </a:r>
            <a:endParaRPr lang="en-US" sz="1400" dirty="0"/>
          </a:p>
        </p:txBody>
      </p:sp>
      <p:sp>
        <p:nvSpPr>
          <p:cNvPr id="19" name="Shape 14"/>
          <p:cNvSpPr/>
          <p:nvPr/>
        </p:nvSpPr>
        <p:spPr>
          <a:xfrm>
            <a:off x="793790" y="5158621"/>
            <a:ext cx="6441043" cy="1839158"/>
          </a:xfrm>
          <a:prstGeom prst="roundRect">
            <a:avLst>
              <a:gd name="adj" fmla="val 1457"/>
            </a:avLst>
          </a:prstGeom>
          <a:solidFill>
            <a:srgbClr val="FCFBF8"/>
          </a:solidFill>
          <a:ln w="22860">
            <a:solidFill>
              <a:srgbClr val="D6D3CC"/>
            </a:solidFill>
            <a:prstDash val="solid"/>
          </a:ln>
        </p:spPr>
      </p:sp>
      <p:sp>
        <p:nvSpPr>
          <p:cNvPr id="20" name="Shape 15"/>
          <p:cNvSpPr/>
          <p:nvPr/>
        </p:nvSpPr>
        <p:spPr>
          <a:xfrm>
            <a:off x="816650" y="5181481"/>
            <a:ext cx="6395323" cy="535781"/>
          </a:xfrm>
          <a:prstGeom prst="rect">
            <a:avLst/>
          </a:prstGeom>
          <a:solidFill>
            <a:srgbClr val="F0EDE6"/>
          </a:solidFill>
          <a:ln/>
        </p:spPr>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880366" y="5315307"/>
            <a:ext cx="267891" cy="267891"/>
          </a:xfrm>
          <a:prstGeom prst="rect">
            <a:avLst/>
          </a:prstGeom>
        </p:spPr>
      </p:pic>
      <p:sp>
        <p:nvSpPr>
          <p:cNvPr id="22" name="Text 16"/>
          <p:cNvSpPr/>
          <p:nvPr/>
        </p:nvSpPr>
        <p:spPr>
          <a:xfrm>
            <a:off x="995243" y="5877997"/>
            <a:ext cx="2769156" cy="278963"/>
          </a:xfrm>
          <a:prstGeom prst="rect">
            <a:avLst/>
          </a:prstGeom>
          <a:noFill/>
          <a:ln/>
        </p:spPr>
        <p:txBody>
          <a:bodyPr wrap="none" lIns="0" tIns="0" rIns="0" bIns="0" rtlCol="0" anchor="t"/>
          <a:lstStyle/>
          <a:p>
            <a:pPr marL="0" indent="0" algn="l">
              <a:lnSpc>
                <a:spcPts val="2150"/>
              </a:lnSpc>
              <a:buNone/>
            </a:pPr>
            <a:r>
              <a:rPr lang="en-US" sz="1750" dirty="0">
                <a:solidFill>
                  <a:srgbClr val="2C2821"/>
                </a:solidFill>
                <a:latin typeface="Alice" pitchFamily="34" charset="0"/>
                <a:ea typeface="Alice" pitchFamily="34" charset="-122"/>
                <a:cs typeface="Alice" pitchFamily="34" charset="-120"/>
              </a:rPr>
              <a:t>Communication for Auditor</a:t>
            </a:r>
            <a:endParaRPr lang="en-US" sz="1750" dirty="0"/>
          </a:p>
        </p:txBody>
      </p:sp>
      <p:sp>
        <p:nvSpPr>
          <p:cNvPr id="23" name="Text 17"/>
          <p:cNvSpPr/>
          <p:nvPr/>
        </p:nvSpPr>
        <p:spPr>
          <a:xfrm>
            <a:off x="995243" y="6253401"/>
            <a:ext cx="6038136" cy="542925"/>
          </a:xfrm>
          <a:prstGeom prst="rect">
            <a:avLst/>
          </a:prstGeom>
          <a:noFill/>
          <a:ln/>
        </p:spPr>
        <p:txBody>
          <a:bodyPr wrap="squar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Structured questioning, framework 4C untuk menyampaikan temuan, dan mengelola resistensi auditee secara profesional.</a:t>
            </a:r>
            <a:endParaRPr lang="en-US" sz="1400" dirty="0"/>
          </a:p>
        </p:txBody>
      </p:sp>
      <p:sp>
        <p:nvSpPr>
          <p:cNvPr id="24" name="Shape 18"/>
          <p:cNvSpPr/>
          <p:nvPr/>
        </p:nvSpPr>
        <p:spPr>
          <a:xfrm>
            <a:off x="7395567" y="5158621"/>
            <a:ext cx="6441043" cy="1839158"/>
          </a:xfrm>
          <a:prstGeom prst="roundRect">
            <a:avLst>
              <a:gd name="adj" fmla="val 1457"/>
            </a:avLst>
          </a:prstGeom>
          <a:solidFill>
            <a:srgbClr val="FCFBF8"/>
          </a:solidFill>
          <a:ln w="22860">
            <a:solidFill>
              <a:srgbClr val="D6D3CC"/>
            </a:solidFill>
            <a:prstDash val="solid"/>
          </a:ln>
        </p:spPr>
      </p:sp>
      <p:sp>
        <p:nvSpPr>
          <p:cNvPr id="25" name="Shape 19"/>
          <p:cNvSpPr/>
          <p:nvPr/>
        </p:nvSpPr>
        <p:spPr>
          <a:xfrm>
            <a:off x="7418427" y="5181481"/>
            <a:ext cx="6395323" cy="535781"/>
          </a:xfrm>
          <a:prstGeom prst="rect">
            <a:avLst/>
          </a:prstGeom>
          <a:solidFill>
            <a:srgbClr val="F0EDE6"/>
          </a:solidFill>
          <a:ln/>
        </p:spPr>
      </p:sp>
      <p:pic>
        <p:nvPicPr>
          <p:cNvPr id="2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82143" y="5315307"/>
            <a:ext cx="267891" cy="267891"/>
          </a:xfrm>
          <a:prstGeom prst="rect">
            <a:avLst/>
          </a:prstGeom>
        </p:spPr>
      </p:pic>
      <p:sp>
        <p:nvSpPr>
          <p:cNvPr id="27" name="Text 20"/>
          <p:cNvSpPr/>
          <p:nvPr/>
        </p:nvSpPr>
        <p:spPr>
          <a:xfrm>
            <a:off x="7597021" y="5877997"/>
            <a:ext cx="3651409" cy="278963"/>
          </a:xfrm>
          <a:prstGeom prst="rect">
            <a:avLst/>
          </a:prstGeom>
          <a:noFill/>
          <a:ln/>
        </p:spPr>
        <p:txBody>
          <a:bodyPr wrap="none" lIns="0" tIns="0" rIns="0" bIns="0" rtlCol="0" anchor="t"/>
          <a:lstStyle/>
          <a:p>
            <a:pPr marL="0" indent="0" algn="l">
              <a:lnSpc>
                <a:spcPts val="2150"/>
              </a:lnSpc>
              <a:buNone/>
            </a:pPr>
            <a:r>
              <a:rPr lang="en-US" sz="1750" dirty="0">
                <a:solidFill>
                  <a:srgbClr val="2C2821"/>
                </a:solidFill>
                <a:latin typeface="Alice" pitchFamily="34" charset="0"/>
                <a:ea typeface="Alice" pitchFamily="34" charset="-122"/>
                <a:cs typeface="Alice" pitchFamily="34" charset="-120"/>
              </a:rPr>
              <a:t>Sertifikasi Manajemen Risiko J4 &amp; J5</a:t>
            </a:r>
            <a:endParaRPr lang="en-US" sz="1750" dirty="0"/>
          </a:p>
        </p:txBody>
      </p:sp>
      <p:sp>
        <p:nvSpPr>
          <p:cNvPr id="28" name="Text 21"/>
          <p:cNvSpPr/>
          <p:nvPr/>
        </p:nvSpPr>
        <p:spPr>
          <a:xfrm>
            <a:off x="7597021" y="6253401"/>
            <a:ext cx="6038136" cy="542925"/>
          </a:xfrm>
          <a:prstGeom prst="rect">
            <a:avLst/>
          </a:prstGeom>
          <a:noFill/>
          <a:ln/>
        </p:spPr>
        <p:txBody>
          <a:bodyPr wrap="squar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Pembekalan premium untuk sertifikasi MRP Jenjang 4 &amp; 5 — 5 dimensi kompetensi, framework RIMJD, dan strategi persiapan terstruktur.</a:t>
            </a:r>
            <a:endParaRPr lang="en-US" sz="1400" dirty="0"/>
          </a:p>
        </p:txBody>
      </p:sp>
      <p:pic>
        <p:nvPicPr>
          <p:cNvPr id="29" name="Image 5" descr="preencoded.png"/>
          <p:cNvPicPr>
            <a:picLocks noChangeAspect="1"/>
          </p:cNvPicPr>
          <p:nvPr/>
        </p:nvPicPr>
        <p:blipFill>
          <a:blip r:embed="rId8"/>
          <a:stretch>
            <a:fillRect/>
          </a:stretch>
        </p:blipFill>
        <p:spPr>
          <a:xfrm>
            <a:off x="198358" y="199668"/>
            <a:ext cx="717352" cy="69222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793790" y="1229082"/>
            <a:ext cx="1586508" cy="348377"/>
          </a:xfrm>
          <a:prstGeom prst="roundRect">
            <a:avLst>
              <a:gd name="adj" fmla="val 6495"/>
            </a:avLst>
          </a:prstGeom>
          <a:solidFill>
            <a:srgbClr val="D7F4E4"/>
          </a:solidFill>
          <a:ln/>
        </p:spPr>
      </p:sp>
      <p:sp>
        <p:nvSpPr>
          <p:cNvPr id="3" name="Text 1"/>
          <p:cNvSpPr/>
          <p:nvPr/>
        </p:nvSpPr>
        <p:spPr>
          <a:xfrm>
            <a:off x="906899" y="1285637"/>
            <a:ext cx="1360289" cy="235268"/>
          </a:xfrm>
          <a:prstGeom prst="rect">
            <a:avLst/>
          </a:prstGeom>
          <a:noFill/>
          <a:ln/>
        </p:spPr>
        <p:txBody>
          <a:bodyPr wrap="none" lIns="0" tIns="0" rIns="0" bIns="0" rtlCol="0" anchor="t"/>
          <a:lstStyle/>
          <a:p>
            <a:pPr marL="0" indent="0" algn="l">
              <a:lnSpc>
                <a:spcPts val="1850"/>
              </a:lnSpc>
              <a:buNone/>
            </a:pPr>
            <a:r>
              <a:rPr lang="en-US" sz="1150" dirty="0">
                <a:solidFill>
                  <a:srgbClr val="2C2821"/>
                </a:solidFill>
                <a:latin typeface="Lora" pitchFamily="34" charset="0"/>
                <a:ea typeface="Lora" pitchFamily="34" charset="-122"/>
                <a:cs typeface="Lora" pitchFamily="34" charset="-120"/>
              </a:rPr>
              <a:t>LPK-DKN-BANK-01</a:t>
            </a:r>
            <a:endParaRPr lang="en-US" sz="1150" dirty="0"/>
          </a:p>
        </p:txBody>
      </p:sp>
      <p:sp>
        <p:nvSpPr>
          <p:cNvPr id="4" name="Shape 2"/>
          <p:cNvSpPr/>
          <p:nvPr/>
        </p:nvSpPr>
        <p:spPr>
          <a:xfrm>
            <a:off x="2474476" y="1221462"/>
            <a:ext cx="2563416" cy="363617"/>
          </a:xfrm>
          <a:prstGeom prst="roundRect">
            <a:avLst>
              <a:gd name="adj" fmla="val 6223"/>
            </a:avLst>
          </a:prstGeom>
          <a:noFill/>
          <a:ln w="7620">
            <a:solidFill>
              <a:srgbClr val="1B5F39"/>
            </a:solidFill>
            <a:prstDash val="solid"/>
          </a:ln>
        </p:spPr>
      </p:sp>
      <p:sp>
        <p:nvSpPr>
          <p:cNvPr id="5" name="Text 3"/>
          <p:cNvSpPr/>
          <p:nvPr/>
        </p:nvSpPr>
        <p:spPr>
          <a:xfrm>
            <a:off x="2595205" y="1285637"/>
            <a:ext cx="2321957" cy="235268"/>
          </a:xfrm>
          <a:prstGeom prst="rect">
            <a:avLst/>
          </a:prstGeom>
          <a:noFill/>
          <a:ln/>
        </p:spPr>
        <p:txBody>
          <a:bodyPr wrap="none" lIns="0" tIns="0" rIns="0" bIns="0" rtlCol="0" anchor="t"/>
          <a:lstStyle/>
          <a:p>
            <a:pPr marL="0" indent="0" algn="l">
              <a:lnSpc>
                <a:spcPts val="1850"/>
              </a:lnSpc>
              <a:buNone/>
            </a:pPr>
            <a:r>
              <a:rPr lang="en-US" sz="1150" dirty="0">
                <a:solidFill>
                  <a:srgbClr val="1B5F39"/>
                </a:solidFill>
                <a:latin typeface="Lora" pitchFamily="34" charset="0"/>
                <a:ea typeface="Lora" pitchFamily="34" charset="-122"/>
                <a:cs typeface="Lora" pitchFamily="34" charset="-120"/>
              </a:rPr>
              <a:t>1 HARI • 6 SESI • HANDS-ON LAB</a:t>
            </a:r>
            <a:endParaRPr lang="en-US" sz="1150" dirty="0"/>
          </a:p>
        </p:txBody>
      </p:sp>
      <p:sp>
        <p:nvSpPr>
          <p:cNvPr id="6" name="Text 4"/>
          <p:cNvSpPr/>
          <p:nvPr/>
        </p:nvSpPr>
        <p:spPr>
          <a:xfrm>
            <a:off x="793790" y="1656636"/>
            <a:ext cx="10533221" cy="589121"/>
          </a:xfrm>
          <a:prstGeom prst="rect">
            <a:avLst/>
          </a:prstGeom>
          <a:noFill/>
          <a:ln/>
        </p:spPr>
        <p:txBody>
          <a:bodyPr wrap="none" lIns="0" tIns="0" rIns="0" bIns="0" rtlCol="0" anchor="t"/>
          <a:lstStyle/>
          <a:p>
            <a:pPr marL="0" indent="0" algn="l">
              <a:lnSpc>
                <a:spcPts val="4600"/>
              </a:lnSpc>
              <a:buNone/>
            </a:pPr>
            <a:r>
              <a:rPr lang="en-US" sz="3700" dirty="0">
                <a:solidFill>
                  <a:srgbClr val="233E32"/>
                </a:solidFill>
                <a:latin typeface="Alice" pitchFamily="34" charset="0"/>
                <a:ea typeface="Alice" pitchFamily="34" charset="-122"/>
                <a:cs typeface="Alice" pitchFamily="34" charset="-120"/>
              </a:rPr>
              <a:t>AI Productivity Mastery for Banking Professionals</a:t>
            </a:r>
            <a:endParaRPr lang="en-US" sz="3700" dirty="0"/>
          </a:p>
        </p:txBody>
      </p:sp>
      <p:sp>
        <p:nvSpPr>
          <p:cNvPr id="7" name="Text 5"/>
          <p:cNvSpPr/>
          <p:nvPr/>
        </p:nvSpPr>
        <p:spPr>
          <a:xfrm>
            <a:off x="793790" y="2514362"/>
            <a:ext cx="13042821" cy="882610"/>
          </a:xfrm>
          <a:prstGeom prst="rect">
            <a:avLst/>
          </a:prstGeom>
          <a:noFill/>
          <a:ln/>
        </p:spPr>
        <p:txBody>
          <a:bodyPr wrap="squar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Program intensif satu hari yang mengajarkan profesional perbankan cara memanfaatkan AI secara </a:t>
            </a:r>
            <a:r>
              <a:rPr lang="en-US" sz="1450" b="1" dirty="0">
                <a:solidFill>
                  <a:srgbClr val="2C2821"/>
                </a:solidFill>
                <a:latin typeface="Lora" pitchFamily="34" charset="0"/>
                <a:ea typeface="Lora" pitchFamily="34" charset="-122"/>
                <a:cs typeface="Lora" pitchFamily="34" charset="-120"/>
              </a:rPr>
              <a:t>praktis, aman, dan bertanggung jawab</a:t>
            </a:r>
            <a:r>
              <a:rPr lang="en-US" sz="1450" dirty="0">
                <a:solidFill>
                  <a:srgbClr val="2C2821"/>
                </a:solidFill>
                <a:latin typeface="Lora" pitchFamily="34" charset="0"/>
                <a:ea typeface="Lora" pitchFamily="34" charset="-122"/>
                <a:cs typeface="Lora" pitchFamily="34" charset="-120"/>
              </a:rPr>
              <a:t>. Semua latihan dilakukan hands-on menggunakan AI tools nyata dengan framework prompting RCIC — bukan sekadar teori, melainkan praktik langsung yang menghasilkan efisiensi kerja terukur.</a:t>
            </a:r>
            <a:endParaRPr lang="en-US" sz="1450" dirty="0"/>
          </a:p>
        </p:txBody>
      </p:sp>
      <p:sp>
        <p:nvSpPr>
          <p:cNvPr id="8" name="Shape 6"/>
          <p:cNvSpPr/>
          <p:nvPr/>
        </p:nvSpPr>
        <p:spPr>
          <a:xfrm>
            <a:off x="793790" y="3598426"/>
            <a:ext cx="6431875" cy="1367433"/>
          </a:xfrm>
          <a:prstGeom prst="roundRect">
            <a:avLst>
              <a:gd name="adj" fmla="val 2068"/>
            </a:avLst>
          </a:prstGeom>
          <a:solidFill>
            <a:srgbClr val="F0EDE6"/>
          </a:solidFill>
          <a:ln/>
        </p:spPr>
      </p:sp>
      <p:sp>
        <p:nvSpPr>
          <p:cNvPr id="9" name="Text 7"/>
          <p:cNvSpPr/>
          <p:nvPr/>
        </p:nvSpPr>
        <p:spPr>
          <a:xfrm>
            <a:off x="982266" y="3786902"/>
            <a:ext cx="2356842" cy="294680"/>
          </a:xfrm>
          <a:prstGeom prst="rect">
            <a:avLst/>
          </a:prstGeom>
          <a:noFill/>
          <a:ln/>
        </p:spPr>
        <p:txBody>
          <a:bodyPr wrap="none" lIns="0" tIns="0" rIns="0" bIns="0" rtlCol="0" anchor="t"/>
          <a:lstStyle/>
          <a:p>
            <a:pPr marL="0" indent="0" algn="l">
              <a:lnSpc>
                <a:spcPts val="2300"/>
              </a:lnSpc>
              <a:buNone/>
            </a:pPr>
            <a:r>
              <a:rPr lang="en-US" sz="1850" dirty="0">
                <a:solidFill>
                  <a:srgbClr val="000000"/>
                </a:solidFill>
                <a:latin typeface="Alice" pitchFamily="34" charset="0"/>
                <a:ea typeface="Alice" pitchFamily="34" charset="-122"/>
                <a:cs typeface="Alice" pitchFamily="34" charset="-120"/>
              </a:rPr>
              <a:t>🤖</a:t>
            </a:r>
            <a:r>
              <a:rPr lang="en-US" sz="1850" dirty="0">
                <a:solidFill>
                  <a:srgbClr val="2C2821"/>
                </a:solidFill>
                <a:latin typeface="Alice" pitchFamily="34" charset="0"/>
                <a:ea typeface="Alice" pitchFamily="34" charset="-122"/>
                <a:cs typeface="Alice" pitchFamily="34" charset="-120"/>
              </a:rPr>
              <a:t> AI Fundamental</a:t>
            </a:r>
            <a:endParaRPr lang="en-US" sz="1850" dirty="0"/>
          </a:p>
        </p:txBody>
      </p:sp>
      <p:sp>
        <p:nvSpPr>
          <p:cNvPr id="10" name="Text 8"/>
          <p:cNvSpPr/>
          <p:nvPr/>
        </p:nvSpPr>
        <p:spPr>
          <a:xfrm>
            <a:off x="982266" y="4188976"/>
            <a:ext cx="6054923" cy="588407"/>
          </a:xfrm>
          <a:prstGeom prst="rect">
            <a:avLst/>
          </a:prstGeom>
          <a:noFill/>
          <a:ln/>
        </p:spPr>
        <p:txBody>
          <a:bodyPr wrap="squar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Landscape AI perbankan, peluang &amp; risiko, aturan Safe AI Use sesuai regulasi OJK</a:t>
            </a:r>
            <a:endParaRPr lang="en-US" sz="1450" dirty="0"/>
          </a:p>
        </p:txBody>
      </p:sp>
      <p:sp>
        <p:nvSpPr>
          <p:cNvPr id="11" name="Shape 9"/>
          <p:cNvSpPr/>
          <p:nvPr/>
        </p:nvSpPr>
        <p:spPr>
          <a:xfrm>
            <a:off x="7404735" y="3598426"/>
            <a:ext cx="6431875" cy="1367433"/>
          </a:xfrm>
          <a:prstGeom prst="roundRect">
            <a:avLst>
              <a:gd name="adj" fmla="val 2068"/>
            </a:avLst>
          </a:prstGeom>
          <a:solidFill>
            <a:srgbClr val="F0EDE6"/>
          </a:solidFill>
          <a:ln/>
        </p:spPr>
      </p:sp>
      <p:sp>
        <p:nvSpPr>
          <p:cNvPr id="12" name="Text 10"/>
          <p:cNvSpPr/>
          <p:nvPr/>
        </p:nvSpPr>
        <p:spPr>
          <a:xfrm>
            <a:off x="7593211" y="3786902"/>
            <a:ext cx="2398871" cy="294680"/>
          </a:xfrm>
          <a:prstGeom prst="rect">
            <a:avLst/>
          </a:prstGeom>
          <a:noFill/>
          <a:ln/>
        </p:spPr>
        <p:txBody>
          <a:bodyPr wrap="none" lIns="0" tIns="0" rIns="0" bIns="0" rtlCol="0" anchor="t"/>
          <a:lstStyle/>
          <a:p>
            <a:pPr marL="0" indent="0" algn="l">
              <a:lnSpc>
                <a:spcPts val="2300"/>
              </a:lnSpc>
              <a:buNone/>
            </a:pPr>
            <a:r>
              <a:rPr lang="en-US" sz="1850" dirty="0">
                <a:solidFill>
                  <a:srgbClr val="000000"/>
                </a:solidFill>
                <a:latin typeface="Alice" pitchFamily="34" charset="0"/>
                <a:ea typeface="Alice" pitchFamily="34" charset="-122"/>
                <a:cs typeface="Alice" pitchFamily="34" charset="-120"/>
              </a:rPr>
              <a:t>💬</a:t>
            </a:r>
            <a:r>
              <a:rPr lang="en-US" sz="1850" dirty="0">
                <a:solidFill>
                  <a:srgbClr val="2C2821"/>
                </a:solidFill>
                <a:latin typeface="Alice" pitchFamily="34" charset="0"/>
                <a:ea typeface="Alice" pitchFamily="34" charset="-122"/>
                <a:cs typeface="Alice" pitchFamily="34" charset="-120"/>
              </a:rPr>
              <a:t> Prompting Mastery</a:t>
            </a:r>
            <a:endParaRPr lang="en-US" sz="1850" dirty="0"/>
          </a:p>
        </p:txBody>
      </p:sp>
      <p:sp>
        <p:nvSpPr>
          <p:cNvPr id="13" name="Text 11"/>
          <p:cNvSpPr/>
          <p:nvPr/>
        </p:nvSpPr>
        <p:spPr>
          <a:xfrm>
            <a:off x="7593211" y="4188976"/>
            <a:ext cx="6054923" cy="588407"/>
          </a:xfrm>
          <a:prstGeom prst="rect">
            <a:avLst/>
          </a:prstGeom>
          <a:noFill/>
          <a:ln/>
        </p:spPr>
        <p:txBody>
          <a:bodyPr wrap="squar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Framework RCIC, zero-shot vs few-shot, prompt chaining untuk use case perbankan</a:t>
            </a:r>
            <a:endParaRPr lang="en-US" sz="1450" dirty="0"/>
          </a:p>
        </p:txBody>
      </p:sp>
      <p:sp>
        <p:nvSpPr>
          <p:cNvPr id="14" name="Shape 12"/>
          <p:cNvSpPr/>
          <p:nvPr/>
        </p:nvSpPr>
        <p:spPr>
          <a:xfrm>
            <a:off x="793790" y="5144929"/>
            <a:ext cx="6431875" cy="1367433"/>
          </a:xfrm>
          <a:prstGeom prst="roundRect">
            <a:avLst>
              <a:gd name="adj" fmla="val 2068"/>
            </a:avLst>
          </a:prstGeom>
          <a:solidFill>
            <a:srgbClr val="F0EDE6"/>
          </a:solidFill>
          <a:ln/>
        </p:spPr>
      </p:sp>
      <p:sp>
        <p:nvSpPr>
          <p:cNvPr id="15" name="Text 13"/>
          <p:cNvSpPr/>
          <p:nvPr/>
        </p:nvSpPr>
        <p:spPr>
          <a:xfrm>
            <a:off x="982266" y="5333405"/>
            <a:ext cx="2356842" cy="294680"/>
          </a:xfrm>
          <a:prstGeom prst="rect">
            <a:avLst/>
          </a:prstGeom>
          <a:noFill/>
          <a:ln/>
        </p:spPr>
        <p:txBody>
          <a:bodyPr wrap="none" lIns="0" tIns="0" rIns="0" bIns="0" rtlCol="0" anchor="t"/>
          <a:lstStyle/>
          <a:p>
            <a:pPr marL="0" indent="0" algn="l">
              <a:lnSpc>
                <a:spcPts val="2300"/>
              </a:lnSpc>
              <a:buNone/>
            </a:pPr>
            <a:r>
              <a:rPr lang="en-US" sz="1850" dirty="0">
                <a:solidFill>
                  <a:srgbClr val="000000"/>
                </a:solidFill>
                <a:latin typeface="Alice" pitchFamily="34" charset="0"/>
                <a:ea typeface="Alice" pitchFamily="34" charset="-122"/>
                <a:cs typeface="Alice" pitchFamily="34" charset="-120"/>
              </a:rPr>
              <a:t>🔬</a:t>
            </a:r>
            <a:r>
              <a:rPr lang="en-US" sz="1850" dirty="0">
                <a:solidFill>
                  <a:srgbClr val="2C2821"/>
                </a:solidFill>
                <a:latin typeface="Alice" pitchFamily="34" charset="0"/>
                <a:ea typeface="Alice" pitchFamily="34" charset="-122"/>
                <a:cs typeface="Alice" pitchFamily="34" charset="-120"/>
              </a:rPr>
              <a:t> Hands-On Lab</a:t>
            </a:r>
            <a:endParaRPr lang="en-US" sz="1850" dirty="0"/>
          </a:p>
        </p:txBody>
      </p:sp>
      <p:sp>
        <p:nvSpPr>
          <p:cNvPr id="16" name="Text 14"/>
          <p:cNvSpPr/>
          <p:nvPr/>
        </p:nvSpPr>
        <p:spPr>
          <a:xfrm>
            <a:off x="982266" y="5735479"/>
            <a:ext cx="6054923" cy="588407"/>
          </a:xfrm>
          <a:prstGeom prst="rect">
            <a:avLst/>
          </a:prstGeom>
          <a:noFill/>
          <a:ln/>
        </p:spPr>
        <p:txBody>
          <a:bodyPr wrap="squar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Analisis kredit 5C, email nasabah, summarizing laporan, riset pasar, presentasi otomatis</a:t>
            </a:r>
            <a:endParaRPr lang="en-US" sz="1450" dirty="0"/>
          </a:p>
        </p:txBody>
      </p:sp>
      <p:sp>
        <p:nvSpPr>
          <p:cNvPr id="17" name="Shape 15"/>
          <p:cNvSpPr/>
          <p:nvPr/>
        </p:nvSpPr>
        <p:spPr>
          <a:xfrm>
            <a:off x="7404735" y="5144929"/>
            <a:ext cx="6431875" cy="1367433"/>
          </a:xfrm>
          <a:prstGeom prst="roundRect">
            <a:avLst>
              <a:gd name="adj" fmla="val 2068"/>
            </a:avLst>
          </a:prstGeom>
          <a:solidFill>
            <a:srgbClr val="F0EDE6"/>
          </a:solidFill>
          <a:ln/>
        </p:spPr>
      </p:sp>
      <p:sp>
        <p:nvSpPr>
          <p:cNvPr id="18" name="Text 16"/>
          <p:cNvSpPr/>
          <p:nvPr/>
        </p:nvSpPr>
        <p:spPr>
          <a:xfrm>
            <a:off x="7593211" y="5333405"/>
            <a:ext cx="2356842" cy="294680"/>
          </a:xfrm>
          <a:prstGeom prst="rect">
            <a:avLst/>
          </a:prstGeom>
          <a:noFill/>
          <a:ln/>
        </p:spPr>
        <p:txBody>
          <a:bodyPr wrap="none" lIns="0" tIns="0" rIns="0" bIns="0" rtlCol="0" anchor="t"/>
          <a:lstStyle/>
          <a:p>
            <a:pPr marL="0" indent="0" algn="l">
              <a:lnSpc>
                <a:spcPts val="2300"/>
              </a:lnSpc>
              <a:buNone/>
            </a:pPr>
            <a:r>
              <a:rPr lang="en-US" sz="1850" dirty="0">
                <a:solidFill>
                  <a:srgbClr val="000000"/>
                </a:solidFill>
                <a:latin typeface="Alice" pitchFamily="34" charset="0"/>
                <a:ea typeface="Alice" pitchFamily="34" charset="-122"/>
                <a:cs typeface="Alice" pitchFamily="34" charset="-120"/>
              </a:rPr>
              <a:t>⚙️</a:t>
            </a:r>
            <a:r>
              <a:rPr lang="en-US" sz="1850" dirty="0">
                <a:solidFill>
                  <a:srgbClr val="2C2821"/>
                </a:solidFill>
                <a:latin typeface="Alice" pitchFamily="34" charset="0"/>
                <a:ea typeface="Alice" pitchFamily="34" charset="-122"/>
                <a:cs typeface="Alice" pitchFamily="34" charset="-120"/>
              </a:rPr>
              <a:t> Workflow Design</a:t>
            </a:r>
            <a:endParaRPr lang="en-US" sz="1850" dirty="0"/>
          </a:p>
        </p:txBody>
      </p:sp>
      <p:sp>
        <p:nvSpPr>
          <p:cNvPr id="19" name="Text 17"/>
          <p:cNvSpPr/>
          <p:nvPr/>
        </p:nvSpPr>
        <p:spPr>
          <a:xfrm>
            <a:off x="7593211" y="5735479"/>
            <a:ext cx="6054923" cy="588407"/>
          </a:xfrm>
          <a:prstGeom prst="rect">
            <a:avLst/>
          </a:prstGeom>
          <a:noFill/>
          <a:ln/>
        </p:spPr>
        <p:txBody>
          <a:bodyPr wrap="squar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Merancang AI workflow yang efisien, aman, dan repeatable untuk pekerjaan sehari-hari</a:t>
            </a:r>
            <a:endParaRPr lang="en-US" sz="1450" dirty="0"/>
          </a:p>
        </p:txBody>
      </p:sp>
      <p:sp>
        <p:nvSpPr>
          <p:cNvPr id="20" name="Text 18"/>
          <p:cNvSpPr/>
          <p:nvPr/>
        </p:nvSpPr>
        <p:spPr>
          <a:xfrm>
            <a:off x="793790" y="6713815"/>
            <a:ext cx="13042821" cy="294203"/>
          </a:xfrm>
          <a:prstGeom prst="rect">
            <a:avLst/>
          </a:prstGeom>
          <a:noFill/>
          <a:ln/>
        </p:spPr>
        <p:txBody>
          <a:bodyPr wrap="none" lIns="0" tIns="0" rIns="0" bIns="0" rtlCol="0" anchor="t"/>
          <a:lstStyle/>
          <a:p>
            <a:pPr marL="0" indent="0" algn="l">
              <a:lnSpc>
                <a:spcPts val="2300"/>
              </a:lnSpc>
              <a:buNone/>
            </a:pPr>
            <a:r>
              <a:rPr lang="en-US" sz="1450" b="1" dirty="0">
                <a:solidFill>
                  <a:srgbClr val="2C2821"/>
                </a:solidFill>
                <a:latin typeface="Lora" pitchFamily="34" charset="0"/>
                <a:ea typeface="Lora" pitchFamily="34" charset="-122"/>
                <a:cs typeface="Lora" pitchFamily="34" charset="-120"/>
              </a:rPr>
              <a:t>Target Peserta:</a:t>
            </a:r>
            <a:r>
              <a:rPr lang="en-US" sz="1450" dirty="0">
                <a:solidFill>
                  <a:srgbClr val="2C2821"/>
                </a:solidFill>
                <a:latin typeface="Lora" pitchFamily="34" charset="0"/>
                <a:ea typeface="Lora" pitchFamily="34" charset="-122"/>
                <a:cs typeface="Lora" pitchFamily="34" charset="-120"/>
              </a:rPr>
              <a:t> Officer, Supervisor &amp; Manager — Kredit, Risk, Marketing, Operations, HR, Support</a:t>
            </a:r>
            <a:endParaRPr lang="en-US" sz="1450" dirty="0"/>
          </a:p>
        </p:txBody>
      </p:sp>
      <p:pic>
        <p:nvPicPr>
          <p:cNvPr id="21" name="Image 0" descr="preencoded.png"/>
          <p:cNvPicPr>
            <a:picLocks noChangeAspect="1"/>
          </p:cNvPicPr>
          <p:nvPr/>
        </p:nvPicPr>
        <p:blipFill>
          <a:blip r:embed="rId3"/>
          <a:stretch>
            <a:fillRect/>
          </a:stretch>
        </p:blipFill>
        <p:spPr>
          <a:xfrm>
            <a:off x="198358" y="199668"/>
            <a:ext cx="717352" cy="69222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793790" y="1144191"/>
            <a:ext cx="1527334" cy="324326"/>
          </a:xfrm>
          <a:prstGeom prst="roundRect">
            <a:avLst>
              <a:gd name="adj" fmla="val 6609"/>
            </a:avLst>
          </a:prstGeom>
          <a:solidFill>
            <a:srgbClr val="D7F4E4"/>
          </a:solidFill>
          <a:ln/>
        </p:spPr>
      </p:sp>
      <p:sp>
        <p:nvSpPr>
          <p:cNvPr id="4" name="Text 1"/>
          <p:cNvSpPr/>
          <p:nvPr/>
        </p:nvSpPr>
        <p:spPr>
          <a:xfrm>
            <a:off x="900946" y="1197769"/>
            <a:ext cx="1313021" cy="217170"/>
          </a:xfrm>
          <a:prstGeom prst="rect">
            <a:avLst/>
          </a:prstGeom>
          <a:noFill/>
          <a:ln/>
        </p:spPr>
        <p:txBody>
          <a:bodyPr wrap="none" lIns="0" tIns="0" rIns="0" bIns="0" rtlCol="0" anchor="t"/>
          <a:lstStyle/>
          <a:p>
            <a:pPr marL="0" indent="0" algn="l">
              <a:lnSpc>
                <a:spcPts val="1700"/>
              </a:lnSpc>
              <a:buNone/>
            </a:pPr>
            <a:r>
              <a:rPr lang="en-US" sz="1100" dirty="0">
                <a:solidFill>
                  <a:srgbClr val="2C2821"/>
                </a:solidFill>
                <a:latin typeface="Lora" pitchFamily="34" charset="0"/>
                <a:ea typeface="Lora" pitchFamily="34" charset="-122"/>
                <a:cs typeface="Lora" pitchFamily="34" charset="-120"/>
              </a:rPr>
              <a:t>LPK-DKN-BANK-02</a:t>
            </a:r>
            <a:endParaRPr lang="en-US" sz="1100" dirty="0"/>
          </a:p>
        </p:txBody>
      </p:sp>
      <p:sp>
        <p:nvSpPr>
          <p:cNvPr id="5" name="Shape 2"/>
          <p:cNvSpPr/>
          <p:nvPr/>
        </p:nvSpPr>
        <p:spPr>
          <a:xfrm>
            <a:off x="2410420" y="1136571"/>
            <a:ext cx="3022402" cy="339566"/>
          </a:xfrm>
          <a:prstGeom prst="roundRect">
            <a:avLst>
              <a:gd name="adj" fmla="val 6313"/>
            </a:avLst>
          </a:prstGeom>
          <a:noFill/>
          <a:ln w="7620">
            <a:solidFill>
              <a:srgbClr val="1B5F39"/>
            </a:solidFill>
            <a:prstDash val="solid"/>
          </a:ln>
        </p:spPr>
      </p:sp>
      <p:sp>
        <p:nvSpPr>
          <p:cNvPr id="6" name="Text 3"/>
          <p:cNvSpPr/>
          <p:nvPr/>
        </p:nvSpPr>
        <p:spPr>
          <a:xfrm>
            <a:off x="2525197" y="1197769"/>
            <a:ext cx="2792849" cy="217170"/>
          </a:xfrm>
          <a:prstGeom prst="rect">
            <a:avLst/>
          </a:prstGeom>
          <a:noFill/>
          <a:ln/>
        </p:spPr>
        <p:txBody>
          <a:bodyPr wrap="none" lIns="0" tIns="0" rIns="0" bIns="0" rtlCol="0" anchor="t"/>
          <a:lstStyle/>
          <a:p>
            <a:pPr marL="0" indent="0" algn="l">
              <a:lnSpc>
                <a:spcPts val="1700"/>
              </a:lnSpc>
              <a:buNone/>
            </a:pPr>
            <a:r>
              <a:rPr lang="en-US" sz="1100" dirty="0">
                <a:solidFill>
                  <a:srgbClr val="1B5F39"/>
                </a:solidFill>
                <a:latin typeface="Lora" pitchFamily="34" charset="0"/>
                <a:ea typeface="Lora" pitchFamily="34" charset="-122"/>
                <a:cs typeface="Lora" pitchFamily="34" charset="-120"/>
              </a:rPr>
              <a:t>FULL DAY • 7 SESI • CREDIT SIMULATION</a:t>
            </a:r>
            <a:endParaRPr lang="en-US" sz="1100" dirty="0"/>
          </a:p>
        </p:txBody>
      </p:sp>
      <p:sp>
        <p:nvSpPr>
          <p:cNvPr id="7" name="Text 4"/>
          <p:cNvSpPr/>
          <p:nvPr/>
        </p:nvSpPr>
        <p:spPr>
          <a:xfrm>
            <a:off x="793790" y="1540431"/>
            <a:ext cx="7556421" cy="1116330"/>
          </a:xfrm>
          <a:prstGeom prst="rect">
            <a:avLst/>
          </a:prstGeom>
          <a:noFill/>
          <a:ln/>
        </p:spPr>
        <p:txBody>
          <a:bodyPr wrap="square" lIns="0" tIns="0" rIns="0" bIns="0" rtlCol="0" anchor="t"/>
          <a:lstStyle/>
          <a:p>
            <a:pPr marL="0" indent="0" algn="l">
              <a:lnSpc>
                <a:spcPts val="4350"/>
              </a:lnSpc>
              <a:buNone/>
            </a:pPr>
            <a:r>
              <a:rPr lang="en-US" sz="3500" dirty="0">
                <a:solidFill>
                  <a:srgbClr val="233E32"/>
                </a:solidFill>
                <a:latin typeface="Alice" pitchFamily="34" charset="0"/>
                <a:ea typeface="Alice" pitchFamily="34" charset="-122"/>
                <a:cs typeface="Alice" pitchFamily="34" charset="-120"/>
              </a:rPr>
              <a:t>Credit Analysis Fundamental: Practical &amp; Decision-Based Approach</a:t>
            </a:r>
            <a:endParaRPr lang="en-US" sz="3500" dirty="0"/>
          </a:p>
        </p:txBody>
      </p:sp>
      <p:sp>
        <p:nvSpPr>
          <p:cNvPr id="8" name="Text 5"/>
          <p:cNvSpPr/>
          <p:nvPr/>
        </p:nvSpPr>
        <p:spPr>
          <a:xfrm>
            <a:off x="793790" y="3042523"/>
            <a:ext cx="3959900" cy="1900238"/>
          </a:xfrm>
          <a:prstGeom prst="rect">
            <a:avLst/>
          </a:prstGeom>
          <a:noFill/>
          <a:ln/>
        </p:spPr>
        <p:txBody>
          <a:bodyPr wrap="squar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Program analisis kredit berbasis praktik yang mengintegrasikan credit mindset yang benar, pembacaan laporan keuangan secara cepat, analisis cashflow, deteksi red flags, hingga simulasi keputusan kredit nyata. Dilengkapi mini exercise menggunakan laporan keuangan dan kasus NPL aktual.</a:t>
            </a:r>
            <a:endParaRPr lang="en-US" sz="1400" dirty="0"/>
          </a:p>
        </p:txBody>
      </p:sp>
      <p:sp>
        <p:nvSpPr>
          <p:cNvPr id="9" name="Text 6"/>
          <p:cNvSpPr/>
          <p:nvPr/>
        </p:nvSpPr>
        <p:spPr>
          <a:xfrm>
            <a:off x="793790" y="5103495"/>
            <a:ext cx="2232779" cy="278963"/>
          </a:xfrm>
          <a:prstGeom prst="rect">
            <a:avLst/>
          </a:prstGeom>
          <a:noFill/>
          <a:ln/>
        </p:spPr>
        <p:txBody>
          <a:bodyPr wrap="none" lIns="0" tIns="0" rIns="0" bIns="0" rtlCol="0" anchor="t"/>
          <a:lstStyle/>
          <a:p>
            <a:pPr marL="0" indent="0" algn="l">
              <a:lnSpc>
                <a:spcPts val="2150"/>
              </a:lnSpc>
              <a:buNone/>
            </a:pPr>
            <a:r>
              <a:rPr lang="en-US" sz="1750" dirty="0">
                <a:solidFill>
                  <a:srgbClr val="233E32"/>
                </a:solidFill>
                <a:latin typeface="Alice" pitchFamily="34" charset="0"/>
                <a:ea typeface="Alice" pitchFamily="34" charset="-122"/>
                <a:cs typeface="Alice" pitchFamily="34" charset="-120"/>
              </a:rPr>
              <a:t>Target Peserta</a:t>
            </a:r>
            <a:endParaRPr lang="en-US" sz="1750" dirty="0"/>
          </a:p>
        </p:txBody>
      </p:sp>
      <p:sp>
        <p:nvSpPr>
          <p:cNvPr id="10" name="Text 7"/>
          <p:cNvSpPr/>
          <p:nvPr/>
        </p:nvSpPr>
        <p:spPr>
          <a:xfrm>
            <a:off x="793790" y="5543193"/>
            <a:ext cx="3959900" cy="542925"/>
          </a:xfrm>
          <a:prstGeom prst="rect">
            <a:avLst/>
          </a:prstGeom>
          <a:noFill/>
          <a:ln/>
        </p:spPr>
        <p:txBody>
          <a:bodyPr wrap="squar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Credit Analyst, Account Officer, Officer–Senior Officer di Commercial &amp; Corporate Banking</a:t>
            </a:r>
            <a:endParaRPr lang="en-US" sz="1400" dirty="0"/>
          </a:p>
        </p:txBody>
      </p:sp>
      <p:sp>
        <p:nvSpPr>
          <p:cNvPr id="11" name="Shape 8"/>
          <p:cNvSpPr/>
          <p:nvPr/>
        </p:nvSpPr>
        <p:spPr>
          <a:xfrm>
            <a:off x="5068491" y="2897862"/>
            <a:ext cx="3417808" cy="4195167"/>
          </a:xfrm>
          <a:prstGeom prst="roundRect">
            <a:avLst>
              <a:gd name="adj" fmla="val 784"/>
            </a:avLst>
          </a:prstGeom>
          <a:solidFill>
            <a:srgbClr val="1B5F39"/>
          </a:solidFill>
          <a:ln/>
        </p:spPr>
      </p:sp>
      <p:sp>
        <p:nvSpPr>
          <p:cNvPr id="12" name="Text 9"/>
          <p:cNvSpPr/>
          <p:nvPr/>
        </p:nvSpPr>
        <p:spPr>
          <a:xfrm>
            <a:off x="5247084" y="3058597"/>
            <a:ext cx="2232779" cy="278963"/>
          </a:xfrm>
          <a:prstGeom prst="rect">
            <a:avLst/>
          </a:prstGeom>
          <a:noFill/>
          <a:ln/>
        </p:spPr>
        <p:txBody>
          <a:bodyPr wrap="none" lIns="0" tIns="0" rIns="0" bIns="0" rtlCol="0" anchor="t"/>
          <a:lstStyle/>
          <a:p>
            <a:pPr marL="0" indent="0" algn="l">
              <a:lnSpc>
                <a:spcPts val="2150"/>
              </a:lnSpc>
              <a:buNone/>
            </a:pPr>
            <a:r>
              <a:rPr lang="en-US" sz="1750" dirty="0">
                <a:solidFill>
                  <a:srgbClr val="FFFFFF"/>
                </a:solidFill>
                <a:latin typeface="Alice" pitchFamily="34" charset="0"/>
                <a:ea typeface="Alice" pitchFamily="34" charset="-122"/>
                <a:cs typeface="Alice" pitchFamily="34" charset="-120"/>
              </a:rPr>
              <a:t>Key Outcomes</a:t>
            </a:r>
            <a:endParaRPr lang="en-US" sz="1750" dirty="0"/>
          </a:p>
        </p:txBody>
      </p:sp>
      <p:sp>
        <p:nvSpPr>
          <p:cNvPr id="13" name="Text 10"/>
          <p:cNvSpPr/>
          <p:nvPr/>
        </p:nvSpPr>
        <p:spPr>
          <a:xfrm>
            <a:off x="5247084" y="3498294"/>
            <a:ext cx="3060621" cy="3538538"/>
          </a:xfrm>
          <a:prstGeom prst="rect">
            <a:avLst/>
          </a:prstGeom>
          <a:noFill/>
          <a:ln/>
        </p:spPr>
        <p:txBody>
          <a:bodyPr wrap="square" lIns="0" tIns="0" rIns="0" bIns="0" rtlCol="0" anchor="t"/>
          <a:lstStyle/>
          <a:p>
            <a:pPr marL="342900" indent="-342900" algn="l">
              <a:lnSpc>
                <a:spcPts val="2100"/>
              </a:lnSpc>
              <a:buSzPct val="100000"/>
              <a:buChar char="•"/>
            </a:pPr>
            <a:r>
              <a:rPr lang="en-US" sz="1400" dirty="0">
                <a:solidFill>
                  <a:srgbClr val="FFFFFF"/>
                </a:solidFill>
                <a:latin typeface="Lora" pitchFamily="34" charset="0"/>
                <a:ea typeface="Lora" pitchFamily="34" charset="-122"/>
                <a:cs typeface="Lora" pitchFamily="34" charset="-120"/>
              </a:rPr>
              <a:t>Credit mindset proaktif: berpikir sebagai kreditur</a:t>
            </a:r>
            <a:endParaRPr lang="en-US" sz="1400" dirty="0"/>
          </a:p>
          <a:p>
            <a:pPr marL="342900" indent="-342900" algn="l">
              <a:lnSpc>
                <a:spcPts val="2100"/>
              </a:lnSpc>
              <a:buSzPct val="100000"/>
              <a:buChar char="•"/>
            </a:pPr>
            <a:r>
              <a:rPr lang="en-US" sz="1400" dirty="0">
                <a:solidFill>
                  <a:srgbClr val="FFFFFF"/>
                </a:solidFill>
                <a:latin typeface="Lora" pitchFamily="34" charset="0"/>
                <a:ea typeface="Lora" pitchFamily="34" charset="-122"/>
                <a:cs typeface="Lora" pitchFamily="34" charset="-120"/>
              </a:rPr>
              <a:t>Quick reading laporan keuangan &amp; deteksi anomali</a:t>
            </a:r>
            <a:endParaRPr lang="en-US" sz="1400" dirty="0"/>
          </a:p>
          <a:p>
            <a:pPr marL="342900" indent="-342900" algn="l">
              <a:lnSpc>
                <a:spcPts val="2100"/>
              </a:lnSpc>
              <a:buSzPct val="100000"/>
              <a:buChar char="•"/>
            </a:pPr>
            <a:r>
              <a:rPr lang="en-US" sz="1400" dirty="0">
                <a:solidFill>
                  <a:srgbClr val="FFFFFF"/>
                </a:solidFill>
                <a:latin typeface="Lora" pitchFamily="34" charset="0"/>
                <a:ea typeface="Lora" pitchFamily="34" charset="-122"/>
                <a:cs typeface="Lora" pitchFamily="34" charset="-120"/>
              </a:rPr>
              <a:t>Cash flow based lending &amp; DSCR analysis</a:t>
            </a:r>
            <a:endParaRPr lang="en-US" sz="1400" dirty="0"/>
          </a:p>
          <a:p>
            <a:pPr marL="342900" indent="-342900" algn="l">
              <a:lnSpc>
                <a:spcPts val="2100"/>
              </a:lnSpc>
              <a:buSzPct val="100000"/>
              <a:buChar char="•"/>
            </a:pPr>
            <a:r>
              <a:rPr lang="en-US" sz="1400" dirty="0">
                <a:solidFill>
                  <a:srgbClr val="FFFFFF"/>
                </a:solidFill>
                <a:latin typeface="Lora" pitchFamily="34" charset="0"/>
                <a:ea typeface="Lora" pitchFamily="34" charset="-122"/>
                <a:cs typeface="Lora" pitchFamily="34" charset="-120"/>
              </a:rPr>
              <a:t>Red flags &amp; early warning signals sebelum NPL</a:t>
            </a:r>
            <a:endParaRPr lang="en-US" sz="1400" dirty="0"/>
          </a:p>
          <a:p>
            <a:pPr marL="342900" indent="-342900" algn="l">
              <a:lnSpc>
                <a:spcPts val="2100"/>
              </a:lnSpc>
              <a:buSzPct val="100000"/>
              <a:buChar char="•"/>
            </a:pPr>
            <a:r>
              <a:rPr lang="en-US" sz="1400" dirty="0">
                <a:solidFill>
                  <a:srgbClr val="FFFFFF"/>
                </a:solidFill>
                <a:latin typeface="Lora" pitchFamily="34" charset="0"/>
                <a:ea typeface="Lora" pitchFamily="34" charset="-122"/>
                <a:cs typeface="Lora" pitchFamily="34" charset="-120"/>
              </a:rPr>
              <a:t>Basic credit structuring yang prudensial</a:t>
            </a:r>
            <a:endParaRPr lang="en-US" sz="1400" dirty="0"/>
          </a:p>
          <a:p>
            <a:pPr marL="342900" indent="-342900" algn="l">
              <a:lnSpc>
                <a:spcPts val="2100"/>
              </a:lnSpc>
              <a:buSzPct val="100000"/>
              <a:buChar char="•"/>
            </a:pPr>
            <a:r>
              <a:rPr lang="en-US" sz="1400" dirty="0">
                <a:solidFill>
                  <a:srgbClr val="FFFFFF"/>
                </a:solidFill>
                <a:latin typeface="Lora" pitchFamily="34" charset="0"/>
                <a:ea typeface="Lora" pitchFamily="34" charset="-122"/>
                <a:cs typeface="Lora" pitchFamily="34" charset="-120"/>
              </a:rPr>
              <a:t>Simulasi credit committee decision</a:t>
            </a:r>
            <a:endParaRPr lang="en-US" sz="1400" dirty="0"/>
          </a:p>
        </p:txBody>
      </p:sp>
      <p:pic>
        <p:nvPicPr>
          <p:cNvPr id="14" name="Image 1" descr="preencoded.png"/>
          <p:cNvPicPr>
            <a:picLocks noChangeAspect="1"/>
          </p:cNvPicPr>
          <p:nvPr/>
        </p:nvPicPr>
        <p:blipFill>
          <a:blip r:embed="rId4"/>
          <a:stretch>
            <a:fillRect/>
          </a:stretch>
        </p:blipFill>
        <p:spPr>
          <a:xfrm>
            <a:off x="198358" y="199668"/>
            <a:ext cx="717352" cy="69222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793790" y="1285280"/>
            <a:ext cx="1701046" cy="373142"/>
          </a:xfrm>
          <a:prstGeom prst="roundRect">
            <a:avLst>
              <a:gd name="adj" fmla="val 6383"/>
            </a:avLst>
          </a:prstGeom>
          <a:solidFill>
            <a:srgbClr val="D7F4E4"/>
          </a:solidFill>
          <a:ln/>
        </p:spPr>
      </p:sp>
      <p:sp>
        <p:nvSpPr>
          <p:cNvPr id="3" name="Text 1"/>
          <p:cNvSpPr/>
          <p:nvPr/>
        </p:nvSpPr>
        <p:spPr>
          <a:xfrm>
            <a:off x="912852" y="1344811"/>
            <a:ext cx="1462921" cy="254079"/>
          </a:xfrm>
          <a:prstGeom prst="rect">
            <a:avLst/>
          </a:prstGeom>
          <a:noFill/>
          <a:ln/>
        </p:spPr>
        <p:txBody>
          <a:bodyPr wrap="none" lIns="0" tIns="0" rIns="0" bIns="0" rtlCol="0" anchor="t"/>
          <a:lstStyle/>
          <a:p>
            <a:pPr marL="0" indent="0" algn="l">
              <a:lnSpc>
                <a:spcPts val="2000"/>
              </a:lnSpc>
              <a:buNone/>
            </a:pPr>
            <a:r>
              <a:rPr lang="en-US" sz="1250" dirty="0">
                <a:solidFill>
                  <a:srgbClr val="2C2821"/>
                </a:solidFill>
                <a:latin typeface="Lora" pitchFamily="34" charset="0"/>
                <a:ea typeface="Lora" pitchFamily="34" charset="-122"/>
                <a:cs typeface="Lora" pitchFamily="34" charset="-120"/>
              </a:rPr>
              <a:t>LPK-DKN-BANK-03</a:t>
            </a:r>
            <a:endParaRPr lang="en-US" sz="1250" dirty="0"/>
          </a:p>
        </p:txBody>
      </p:sp>
      <p:sp>
        <p:nvSpPr>
          <p:cNvPr id="4" name="Shape 2"/>
          <p:cNvSpPr/>
          <p:nvPr/>
        </p:nvSpPr>
        <p:spPr>
          <a:xfrm>
            <a:off x="2594015" y="1277660"/>
            <a:ext cx="3499723" cy="388382"/>
          </a:xfrm>
          <a:prstGeom prst="roundRect">
            <a:avLst>
              <a:gd name="adj" fmla="val 6132"/>
            </a:avLst>
          </a:prstGeom>
          <a:noFill/>
          <a:ln w="7620">
            <a:solidFill>
              <a:srgbClr val="1B5F39"/>
            </a:solidFill>
            <a:prstDash val="solid"/>
          </a:ln>
        </p:spPr>
      </p:sp>
      <p:sp>
        <p:nvSpPr>
          <p:cNvPr id="5" name="Text 3"/>
          <p:cNvSpPr/>
          <p:nvPr/>
        </p:nvSpPr>
        <p:spPr>
          <a:xfrm>
            <a:off x="2720697" y="1344811"/>
            <a:ext cx="3246358" cy="254079"/>
          </a:xfrm>
          <a:prstGeom prst="rect">
            <a:avLst/>
          </a:prstGeom>
          <a:noFill/>
          <a:ln/>
        </p:spPr>
        <p:txBody>
          <a:bodyPr wrap="none" lIns="0" tIns="0" rIns="0" bIns="0" rtlCol="0" anchor="t"/>
          <a:lstStyle/>
          <a:p>
            <a:pPr marL="0" indent="0" algn="l">
              <a:lnSpc>
                <a:spcPts val="2000"/>
              </a:lnSpc>
              <a:buNone/>
            </a:pPr>
            <a:r>
              <a:rPr lang="en-US" sz="1250" dirty="0">
                <a:solidFill>
                  <a:srgbClr val="1B5F39"/>
                </a:solidFill>
                <a:latin typeface="Lora" pitchFamily="34" charset="0"/>
                <a:ea typeface="Lora" pitchFamily="34" charset="-122"/>
                <a:cs typeface="Lora" pitchFamily="34" charset="-120"/>
              </a:rPr>
              <a:t>150 MENIT • 4 SESI • VIRTUAL CLASSROOM</a:t>
            </a:r>
            <a:endParaRPr lang="en-US" sz="1250" dirty="0"/>
          </a:p>
        </p:txBody>
      </p:sp>
      <p:sp>
        <p:nvSpPr>
          <p:cNvPr id="6" name="Text 4"/>
          <p:cNvSpPr/>
          <p:nvPr/>
        </p:nvSpPr>
        <p:spPr>
          <a:xfrm>
            <a:off x="793790" y="1745337"/>
            <a:ext cx="7240191" cy="620078"/>
          </a:xfrm>
          <a:prstGeom prst="rect">
            <a:avLst/>
          </a:prstGeom>
          <a:noFill/>
          <a:ln/>
        </p:spPr>
        <p:txBody>
          <a:bodyPr wrap="none" lIns="0" tIns="0" rIns="0" bIns="0" rtlCol="0" anchor="t"/>
          <a:lstStyle/>
          <a:p>
            <a:pPr marL="0" indent="0" algn="l">
              <a:lnSpc>
                <a:spcPts val="4850"/>
              </a:lnSpc>
              <a:buNone/>
            </a:pPr>
            <a:r>
              <a:rPr lang="en-US" sz="3900" dirty="0">
                <a:solidFill>
                  <a:srgbClr val="233E32"/>
                </a:solidFill>
                <a:latin typeface="Alice" pitchFamily="34" charset="0"/>
                <a:ea typeface="Alice" pitchFamily="34" charset="-122"/>
                <a:cs typeface="Alice" pitchFamily="34" charset="-120"/>
              </a:rPr>
              <a:t>Communication Skill for Auditor</a:t>
            </a:r>
            <a:endParaRPr lang="en-US" sz="3900" dirty="0"/>
          </a:p>
        </p:txBody>
      </p:sp>
      <p:sp>
        <p:nvSpPr>
          <p:cNvPr id="7" name="Text 5"/>
          <p:cNvSpPr/>
          <p:nvPr/>
        </p:nvSpPr>
        <p:spPr>
          <a:xfrm>
            <a:off x="793790" y="2663071"/>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Keunggulan teknis audit saja tidak cukup tanpa kemampuan komunikasi yang andal. Berdasarkan Standar IIA 2400, program virtual classroom ini membekali auditor internal perbankan dengan structured questioning, framework 4C untuk menyampaikan temuan, dan teknik mengelola resistensi auditee — dari kepala cabang yang defensif hingga staf yang tidak kooperatif.</a:t>
            </a:r>
            <a:endParaRPr lang="en-US" sz="1550" dirty="0"/>
          </a:p>
        </p:txBody>
      </p:sp>
      <p:sp>
        <p:nvSpPr>
          <p:cNvPr id="8" name="Shape 6"/>
          <p:cNvSpPr/>
          <p:nvPr/>
        </p:nvSpPr>
        <p:spPr>
          <a:xfrm>
            <a:off x="793790" y="3838932"/>
            <a:ext cx="4215289" cy="2572226"/>
          </a:xfrm>
          <a:prstGeom prst="roundRect">
            <a:avLst>
              <a:gd name="adj" fmla="val 1157"/>
            </a:avLst>
          </a:prstGeom>
          <a:solidFill>
            <a:srgbClr val="F0EDE6"/>
          </a:solidFill>
          <a:ln/>
        </p:spPr>
      </p:sp>
      <p:sp>
        <p:nvSpPr>
          <p:cNvPr id="9" name="Shape 7"/>
          <p:cNvSpPr/>
          <p:nvPr/>
        </p:nvSpPr>
        <p:spPr>
          <a:xfrm>
            <a:off x="992148" y="4037290"/>
            <a:ext cx="595313" cy="595313"/>
          </a:xfrm>
          <a:prstGeom prst="roundRect">
            <a:avLst>
              <a:gd name="adj" fmla="val 15358451"/>
            </a:avLst>
          </a:prstGeom>
          <a:solidFill>
            <a:srgbClr val="1B5F39"/>
          </a:solidFill>
          <a:ln/>
        </p:spPr>
      </p:sp>
      <p:pic>
        <p:nvPicPr>
          <p:cNvPr id="10"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5859" y="4200882"/>
            <a:ext cx="267891" cy="267891"/>
          </a:xfrm>
          <a:prstGeom prst="rect">
            <a:avLst/>
          </a:prstGeom>
        </p:spPr>
      </p:pic>
      <p:sp>
        <p:nvSpPr>
          <p:cNvPr id="11" name="Text 8"/>
          <p:cNvSpPr/>
          <p:nvPr/>
        </p:nvSpPr>
        <p:spPr>
          <a:xfrm>
            <a:off x="992148" y="483096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Effective Interview</a:t>
            </a:r>
            <a:endParaRPr lang="en-US" sz="1950" dirty="0"/>
          </a:p>
        </p:txBody>
      </p:sp>
      <p:sp>
        <p:nvSpPr>
          <p:cNvPr id="12" name="Text 9"/>
          <p:cNvSpPr/>
          <p:nvPr/>
        </p:nvSpPr>
        <p:spPr>
          <a:xfrm>
            <a:off x="992148" y="5260181"/>
            <a:ext cx="3818573"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Funnel technique &amp; active listening 3 level untuk menggali informasi akurat dari auditee</a:t>
            </a:r>
            <a:endParaRPr lang="en-US" sz="1550" dirty="0"/>
          </a:p>
        </p:txBody>
      </p:sp>
      <p:sp>
        <p:nvSpPr>
          <p:cNvPr id="13" name="Shape 10"/>
          <p:cNvSpPr/>
          <p:nvPr/>
        </p:nvSpPr>
        <p:spPr>
          <a:xfrm>
            <a:off x="5207437" y="3838932"/>
            <a:ext cx="4215408" cy="2572226"/>
          </a:xfrm>
          <a:prstGeom prst="roundRect">
            <a:avLst>
              <a:gd name="adj" fmla="val 1157"/>
            </a:avLst>
          </a:prstGeom>
          <a:solidFill>
            <a:srgbClr val="F0EDE6"/>
          </a:solidFill>
          <a:ln/>
        </p:spPr>
      </p:sp>
      <p:sp>
        <p:nvSpPr>
          <p:cNvPr id="14" name="Shape 11"/>
          <p:cNvSpPr/>
          <p:nvPr/>
        </p:nvSpPr>
        <p:spPr>
          <a:xfrm>
            <a:off x="5405795" y="4037290"/>
            <a:ext cx="595313" cy="595313"/>
          </a:xfrm>
          <a:prstGeom prst="roundRect">
            <a:avLst>
              <a:gd name="adj" fmla="val 15358451"/>
            </a:avLst>
          </a:prstGeom>
          <a:solidFill>
            <a:srgbClr val="1B5F39"/>
          </a:solidFill>
          <a:ln/>
        </p:spPr>
      </p:sp>
      <p:pic>
        <p:nvPicPr>
          <p:cNvPr id="1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69506" y="4200882"/>
            <a:ext cx="267891" cy="267891"/>
          </a:xfrm>
          <a:prstGeom prst="rect">
            <a:avLst/>
          </a:prstGeom>
        </p:spPr>
      </p:pic>
      <p:sp>
        <p:nvSpPr>
          <p:cNvPr id="16" name="Text 12"/>
          <p:cNvSpPr/>
          <p:nvPr/>
        </p:nvSpPr>
        <p:spPr>
          <a:xfrm>
            <a:off x="5405795" y="483096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Framework 4C</a:t>
            </a:r>
            <a:endParaRPr lang="en-US" sz="1950" dirty="0"/>
          </a:p>
        </p:txBody>
      </p:sp>
      <p:sp>
        <p:nvSpPr>
          <p:cNvPr id="17" name="Text 13"/>
          <p:cNvSpPr/>
          <p:nvPr/>
        </p:nvSpPr>
        <p:spPr>
          <a:xfrm>
            <a:off x="5405795" y="5260181"/>
            <a:ext cx="3818692"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Clear, Concise, Constructive, Complete — menyampaikan temuan tanpa mempermalukan auditee</a:t>
            </a:r>
            <a:endParaRPr lang="en-US" sz="1550" dirty="0"/>
          </a:p>
        </p:txBody>
      </p:sp>
      <p:sp>
        <p:nvSpPr>
          <p:cNvPr id="18" name="Shape 14"/>
          <p:cNvSpPr/>
          <p:nvPr/>
        </p:nvSpPr>
        <p:spPr>
          <a:xfrm>
            <a:off x="9621203" y="3838932"/>
            <a:ext cx="4215289" cy="2572226"/>
          </a:xfrm>
          <a:prstGeom prst="roundRect">
            <a:avLst>
              <a:gd name="adj" fmla="val 1157"/>
            </a:avLst>
          </a:prstGeom>
          <a:solidFill>
            <a:srgbClr val="F0EDE6"/>
          </a:solidFill>
          <a:ln/>
        </p:spPr>
      </p:sp>
      <p:sp>
        <p:nvSpPr>
          <p:cNvPr id="19" name="Shape 15"/>
          <p:cNvSpPr/>
          <p:nvPr/>
        </p:nvSpPr>
        <p:spPr>
          <a:xfrm>
            <a:off x="9819561" y="4037290"/>
            <a:ext cx="595313" cy="595313"/>
          </a:xfrm>
          <a:prstGeom prst="roundRect">
            <a:avLst>
              <a:gd name="adj" fmla="val 15358451"/>
            </a:avLst>
          </a:prstGeom>
          <a:solidFill>
            <a:srgbClr val="1B5F39"/>
          </a:solidFill>
          <a:ln/>
        </p:spPr>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83272" y="4200882"/>
            <a:ext cx="267891" cy="267891"/>
          </a:xfrm>
          <a:prstGeom prst="rect">
            <a:avLst/>
          </a:prstGeom>
        </p:spPr>
      </p:pic>
      <p:sp>
        <p:nvSpPr>
          <p:cNvPr id="21" name="Text 16"/>
          <p:cNvSpPr/>
          <p:nvPr/>
        </p:nvSpPr>
        <p:spPr>
          <a:xfrm>
            <a:off x="9819561" y="483096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Handling Resistance</a:t>
            </a:r>
            <a:endParaRPr lang="en-US" sz="1950" dirty="0"/>
          </a:p>
        </p:txBody>
      </p:sp>
      <p:sp>
        <p:nvSpPr>
          <p:cNvPr id="22" name="Text 17"/>
          <p:cNvSpPr/>
          <p:nvPr/>
        </p:nvSpPr>
        <p:spPr>
          <a:xfrm>
            <a:off x="9819561" y="5260181"/>
            <a:ext cx="3818573" cy="95261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DEAR MAN assertive communication dan teknik de-escalation dalam percakapan audit yang sulit</a:t>
            </a:r>
            <a:endParaRPr lang="en-US" sz="1550" dirty="0"/>
          </a:p>
        </p:txBody>
      </p:sp>
      <p:sp>
        <p:nvSpPr>
          <p:cNvPr id="23" name="Text 18"/>
          <p:cNvSpPr/>
          <p:nvPr/>
        </p:nvSpPr>
        <p:spPr>
          <a:xfrm>
            <a:off x="793790" y="6634401"/>
            <a:ext cx="13042821" cy="317540"/>
          </a:xfrm>
          <a:prstGeom prst="rect">
            <a:avLst/>
          </a:prstGeom>
          <a:noFill/>
          <a:ln/>
        </p:spPr>
        <p:txBody>
          <a:bodyPr wrap="none" lIns="0" tIns="0" rIns="0" bIns="0" rtlCol="0" anchor="t"/>
          <a:lstStyle/>
          <a:p>
            <a:pPr marL="0" indent="0" algn="l">
              <a:lnSpc>
                <a:spcPts val="2500"/>
              </a:lnSpc>
              <a:buNone/>
            </a:pPr>
            <a:r>
              <a:rPr lang="en-US" sz="1550" b="1" dirty="0">
                <a:solidFill>
                  <a:srgbClr val="2C2821"/>
                </a:solidFill>
                <a:latin typeface="Lora" pitchFamily="34" charset="0"/>
                <a:ea typeface="Lora" pitchFamily="34" charset="-122"/>
                <a:cs typeface="Lora" pitchFamily="34" charset="-120"/>
              </a:rPr>
              <a:t>Target Peserta:</a:t>
            </a:r>
            <a:r>
              <a:rPr lang="en-US" sz="1550" dirty="0">
                <a:solidFill>
                  <a:srgbClr val="2C2821"/>
                </a:solidFill>
                <a:latin typeface="Lora" pitchFamily="34" charset="0"/>
                <a:ea typeface="Lora" pitchFamily="34" charset="-122"/>
                <a:cs typeface="Lora" pitchFamily="34" charset="-120"/>
              </a:rPr>
              <a:t> Junior Auditor, Senior Auditor, Team Leader Audit — Perbankan (Kantor Pusat &amp; Cabang)</a:t>
            </a:r>
            <a:endParaRPr lang="en-US" sz="1550" dirty="0"/>
          </a:p>
        </p:txBody>
      </p:sp>
      <p:pic>
        <p:nvPicPr>
          <p:cNvPr id="24" name="Image 3" descr="preencoded.png"/>
          <p:cNvPicPr>
            <a:picLocks noChangeAspect="1"/>
          </p:cNvPicPr>
          <p:nvPr/>
        </p:nvPicPr>
        <p:blipFill>
          <a:blip r:embed="rId6"/>
          <a:stretch>
            <a:fillRect/>
          </a:stretch>
        </p:blipFill>
        <p:spPr>
          <a:xfrm>
            <a:off x="198358" y="199668"/>
            <a:ext cx="717352" cy="69222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793790" y="1194911"/>
            <a:ext cx="1103590" cy="213598"/>
          </a:xfrm>
          <a:prstGeom prst="roundRect">
            <a:avLst>
              <a:gd name="adj" fmla="val 7248"/>
            </a:avLst>
          </a:prstGeom>
          <a:solidFill>
            <a:srgbClr val="D7F4E4"/>
          </a:solidFill>
          <a:ln/>
        </p:spPr>
      </p:sp>
      <p:sp>
        <p:nvSpPr>
          <p:cNvPr id="3" name="Text 1"/>
          <p:cNvSpPr/>
          <p:nvPr/>
        </p:nvSpPr>
        <p:spPr>
          <a:xfrm>
            <a:off x="871180" y="1233607"/>
            <a:ext cx="948809" cy="136208"/>
          </a:xfrm>
          <a:prstGeom prst="rect">
            <a:avLst/>
          </a:prstGeom>
          <a:noFill/>
          <a:ln/>
        </p:spPr>
        <p:txBody>
          <a:bodyPr wrap="none" lIns="0" tIns="0" rIns="0" bIns="0" rtlCol="0" anchor="t"/>
          <a:lstStyle/>
          <a:p>
            <a:pPr marL="0" indent="0" algn="l">
              <a:lnSpc>
                <a:spcPts val="1050"/>
              </a:lnSpc>
              <a:buNone/>
            </a:pPr>
            <a:r>
              <a:rPr lang="en-US" sz="800" dirty="0">
                <a:solidFill>
                  <a:srgbClr val="2C2821"/>
                </a:solidFill>
                <a:latin typeface="Lora" pitchFamily="34" charset="0"/>
                <a:ea typeface="Lora" pitchFamily="34" charset="-122"/>
                <a:cs typeface="Lora" pitchFamily="34" charset="-120"/>
              </a:rPr>
              <a:t>LPK-DKN-BANK-04</a:t>
            </a:r>
            <a:endParaRPr lang="en-US" sz="800" dirty="0"/>
          </a:p>
        </p:txBody>
      </p:sp>
      <p:sp>
        <p:nvSpPr>
          <p:cNvPr id="4" name="Shape 2"/>
          <p:cNvSpPr/>
          <p:nvPr/>
        </p:nvSpPr>
        <p:spPr>
          <a:xfrm>
            <a:off x="1961793" y="1187291"/>
            <a:ext cx="2181344" cy="228838"/>
          </a:xfrm>
          <a:prstGeom prst="roundRect">
            <a:avLst>
              <a:gd name="adj" fmla="val 6765"/>
            </a:avLst>
          </a:prstGeom>
          <a:noFill/>
          <a:ln w="7620">
            <a:solidFill>
              <a:srgbClr val="1B5F39"/>
            </a:solidFill>
            <a:prstDash val="solid"/>
          </a:ln>
        </p:spPr>
      </p:sp>
      <p:sp>
        <p:nvSpPr>
          <p:cNvPr id="5" name="Text 3"/>
          <p:cNvSpPr/>
          <p:nvPr/>
        </p:nvSpPr>
        <p:spPr>
          <a:xfrm>
            <a:off x="2046803" y="1233607"/>
            <a:ext cx="2011323" cy="136208"/>
          </a:xfrm>
          <a:prstGeom prst="rect">
            <a:avLst/>
          </a:prstGeom>
          <a:noFill/>
          <a:ln/>
        </p:spPr>
        <p:txBody>
          <a:bodyPr wrap="none" lIns="0" tIns="0" rIns="0" bIns="0" rtlCol="0" anchor="t"/>
          <a:lstStyle/>
          <a:p>
            <a:pPr marL="0" indent="0" algn="l">
              <a:lnSpc>
                <a:spcPts val="1050"/>
              </a:lnSpc>
              <a:buNone/>
            </a:pPr>
            <a:r>
              <a:rPr lang="en-US" sz="800" dirty="0">
                <a:solidFill>
                  <a:srgbClr val="1B5F39"/>
                </a:solidFill>
                <a:latin typeface="Lora" pitchFamily="34" charset="0"/>
                <a:ea typeface="Lora" pitchFamily="34" charset="-122"/>
                <a:cs typeface="Lora" pitchFamily="34" charset="-120"/>
              </a:rPr>
              <a:t>10 SESI WEBINAR PREMIUM • BNSP-LSPP</a:t>
            </a:r>
            <a:endParaRPr lang="en-US" sz="800" dirty="0"/>
          </a:p>
        </p:txBody>
      </p:sp>
      <p:sp>
        <p:nvSpPr>
          <p:cNvPr id="6" name="Text 4"/>
          <p:cNvSpPr/>
          <p:nvPr/>
        </p:nvSpPr>
        <p:spPr>
          <a:xfrm>
            <a:off x="793790" y="1449586"/>
            <a:ext cx="9324499" cy="403146"/>
          </a:xfrm>
          <a:prstGeom prst="rect">
            <a:avLst/>
          </a:prstGeom>
          <a:noFill/>
          <a:ln/>
        </p:spPr>
        <p:txBody>
          <a:bodyPr wrap="none" lIns="0" tIns="0" rIns="0" bIns="0" rtlCol="0" anchor="t"/>
          <a:lstStyle/>
          <a:p>
            <a:pPr marL="0" indent="0" algn="l">
              <a:lnSpc>
                <a:spcPts val="3150"/>
              </a:lnSpc>
              <a:buNone/>
            </a:pPr>
            <a:r>
              <a:rPr lang="en-US" sz="2500" dirty="0">
                <a:solidFill>
                  <a:srgbClr val="233E32"/>
                </a:solidFill>
                <a:latin typeface="Alice" pitchFamily="34" charset="0"/>
                <a:ea typeface="Alice" pitchFamily="34" charset="-122"/>
                <a:cs typeface="Alice" pitchFamily="34" charset="-120"/>
              </a:rPr>
              <a:t>Persiapan Sertifikasi Manajemen Risiko Perbankan Jenjang 4 &amp; 5</a:t>
            </a:r>
            <a:endParaRPr lang="en-US" sz="2500" dirty="0"/>
          </a:p>
        </p:txBody>
      </p:sp>
      <p:sp>
        <p:nvSpPr>
          <p:cNvPr id="7" name="Text 5"/>
          <p:cNvSpPr/>
          <p:nvPr/>
        </p:nvSpPr>
        <p:spPr>
          <a:xfrm>
            <a:off x="793790" y="2053828"/>
            <a:ext cx="6364129" cy="510778"/>
          </a:xfrm>
          <a:prstGeom prst="rect">
            <a:avLst/>
          </a:prstGeom>
          <a:noFill/>
          <a:ln/>
        </p:spPr>
        <p:txBody>
          <a:bodyPr wrap="square" lIns="0" tIns="0" rIns="0" bIns="0" rtlCol="0" anchor="t"/>
          <a:lstStyle/>
          <a:p>
            <a:pPr marL="0" indent="0" algn="l">
              <a:lnSpc>
                <a:spcPts val="1300"/>
              </a:lnSpc>
              <a:buNone/>
            </a:pPr>
            <a:r>
              <a:rPr lang="en-US" sz="1000" dirty="0">
                <a:solidFill>
                  <a:srgbClr val="2C2821"/>
                </a:solidFill>
                <a:latin typeface="Lora" pitchFamily="34" charset="0"/>
                <a:ea typeface="Lora" pitchFamily="34" charset="-122"/>
                <a:cs typeface="Lora" pitchFamily="34" charset="-120"/>
              </a:rPr>
              <a:t>Program pembekalan premium 10 sesi untuk calon peserta sertifikasi Manajemen Risiko Perbankan Jenjang 4 dan 5. Berfokus pada pemahaman mekanisme asesmen berbasis kompetensi, 5 dimensi yang diamati asesor, dan strategi persiapan terstruktur menggunakan </a:t>
            </a:r>
            <a:r>
              <a:rPr lang="en-US" sz="1000" b="1" dirty="0">
                <a:solidFill>
                  <a:srgbClr val="2C2821"/>
                </a:solidFill>
                <a:latin typeface="Lora" pitchFamily="34" charset="0"/>
                <a:ea typeface="Lora" pitchFamily="34" charset="-122"/>
                <a:cs typeface="Lora" pitchFamily="34" charset="-120"/>
              </a:rPr>
              <a:t>Framework RIMJD</a:t>
            </a:r>
            <a:r>
              <a:rPr lang="en-US" sz="1000" dirty="0">
                <a:solidFill>
                  <a:srgbClr val="2C2821"/>
                </a:solidFill>
                <a:latin typeface="Lora" pitchFamily="34" charset="0"/>
                <a:ea typeface="Lora" pitchFamily="34" charset="-122"/>
                <a:cs typeface="Lora" pitchFamily="34" charset="-120"/>
              </a:rPr>
              <a:t>.</a:t>
            </a:r>
            <a:endParaRPr lang="en-US" sz="1000" dirty="0"/>
          </a:p>
        </p:txBody>
      </p:sp>
      <p:sp>
        <p:nvSpPr>
          <p:cNvPr id="8" name="Text 6"/>
          <p:cNvSpPr/>
          <p:nvPr/>
        </p:nvSpPr>
        <p:spPr>
          <a:xfrm>
            <a:off x="793790" y="2648426"/>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233E32"/>
                </a:solidFill>
                <a:latin typeface="Alice" pitchFamily="34" charset="0"/>
                <a:ea typeface="Alice" pitchFamily="34" charset="-122"/>
                <a:cs typeface="Alice" pitchFamily="34" charset="-120"/>
              </a:rPr>
              <a:t>Target Peserta</a:t>
            </a:r>
            <a:endParaRPr lang="en-US" sz="1250" dirty="0"/>
          </a:p>
        </p:txBody>
      </p:sp>
      <p:sp>
        <p:nvSpPr>
          <p:cNvPr id="9" name="Text 7"/>
          <p:cNvSpPr/>
          <p:nvPr/>
        </p:nvSpPr>
        <p:spPr>
          <a:xfrm>
            <a:off x="793790" y="2933700"/>
            <a:ext cx="6364129" cy="170259"/>
          </a:xfrm>
          <a:prstGeom prst="rect">
            <a:avLst/>
          </a:prstGeom>
          <a:noFill/>
          <a:ln/>
        </p:spPr>
        <p:txBody>
          <a:bodyPr wrap="none" lIns="0" tIns="0" rIns="0" bIns="0" rtlCol="0" anchor="t"/>
          <a:lstStyle/>
          <a:p>
            <a:pPr marL="0" indent="0" algn="l">
              <a:lnSpc>
                <a:spcPts val="1300"/>
              </a:lnSpc>
              <a:buNone/>
            </a:pPr>
            <a:r>
              <a:rPr lang="en-US" sz="1000" dirty="0">
                <a:solidFill>
                  <a:srgbClr val="2C2821"/>
                </a:solidFill>
                <a:latin typeface="Lora" pitchFamily="34" charset="0"/>
                <a:ea typeface="Lora" pitchFamily="34" charset="-122"/>
                <a:cs typeface="Lora" pitchFamily="34" charset="-120"/>
              </a:rPr>
              <a:t>Supervisor s.d. Senior Manager Perbankan yang akan mengikuti sertifikasi J4 &amp; J5</a:t>
            </a:r>
            <a:endParaRPr lang="en-US" sz="1000" dirty="0"/>
          </a:p>
        </p:txBody>
      </p:sp>
      <p:sp>
        <p:nvSpPr>
          <p:cNvPr id="10" name="Text 8"/>
          <p:cNvSpPr/>
          <p:nvPr/>
        </p:nvSpPr>
        <p:spPr>
          <a:xfrm>
            <a:off x="793790" y="3187779"/>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233E32"/>
                </a:solidFill>
                <a:latin typeface="Alice" pitchFamily="34" charset="0"/>
                <a:ea typeface="Alice" pitchFamily="34" charset="-122"/>
                <a:cs typeface="Alice" pitchFamily="34" charset="-120"/>
              </a:rPr>
              <a:t>Referensi</a:t>
            </a:r>
            <a:endParaRPr lang="en-US" sz="1250" dirty="0"/>
          </a:p>
        </p:txBody>
      </p:sp>
      <p:sp>
        <p:nvSpPr>
          <p:cNvPr id="11" name="Text 9"/>
          <p:cNvSpPr/>
          <p:nvPr/>
        </p:nvSpPr>
        <p:spPr>
          <a:xfrm>
            <a:off x="793790" y="3473053"/>
            <a:ext cx="6364129" cy="170259"/>
          </a:xfrm>
          <a:prstGeom prst="rect">
            <a:avLst/>
          </a:prstGeom>
          <a:noFill/>
          <a:ln/>
        </p:spPr>
        <p:txBody>
          <a:bodyPr wrap="none" lIns="0" tIns="0" rIns="0" bIns="0" rtlCol="0" anchor="t"/>
          <a:lstStyle/>
          <a:p>
            <a:pPr marL="0" indent="0" algn="l">
              <a:lnSpc>
                <a:spcPts val="1300"/>
              </a:lnSpc>
              <a:buNone/>
            </a:pPr>
            <a:r>
              <a:rPr lang="en-US" sz="1000" dirty="0">
                <a:solidFill>
                  <a:srgbClr val="2C2821"/>
                </a:solidFill>
                <a:latin typeface="Lora" pitchFamily="34" charset="0"/>
                <a:ea typeface="Lora" pitchFamily="34" charset="-122"/>
                <a:cs typeface="Lora" pitchFamily="34" charset="-120"/>
              </a:rPr>
              <a:t>SKKNI MRP │ SEOJK │ Basel III │ Pedoman Asesmen BNSP</a:t>
            </a:r>
            <a:endParaRPr lang="en-US" sz="1000" dirty="0"/>
          </a:p>
        </p:txBody>
      </p:sp>
      <p:sp>
        <p:nvSpPr>
          <p:cNvPr id="12" name="Text 10"/>
          <p:cNvSpPr/>
          <p:nvPr/>
        </p:nvSpPr>
        <p:spPr>
          <a:xfrm>
            <a:off x="7480102" y="2062282"/>
            <a:ext cx="2144673" cy="201454"/>
          </a:xfrm>
          <a:prstGeom prst="rect">
            <a:avLst/>
          </a:prstGeom>
          <a:noFill/>
          <a:ln/>
        </p:spPr>
        <p:txBody>
          <a:bodyPr wrap="none" lIns="0" tIns="0" rIns="0" bIns="0" rtlCol="0" anchor="t"/>
          <a:lstStyle/>
          <a:p>
            <a:pPr marL="0" indent="0" algn="l">
              <a:lnSpc>
                <a:spcPts val="1550"/>
              </a:lnSpc>
              <a:buNone/>
            </a:pPr>
            <a:r>
              <a:rPr lang="en-US" sz="1250" dirty="0">
                <a:solidFill>
                  <a:srgbClr val="233E32"/>
                </a:solidFill>
                <a:latin typeface="Alice" pitchFamily="34" charset="0"/>
                <a:ea typeface="Alice" pitchFamily="34" charset="-122"/>
                <a:cs typeface="Alice" pitchFamily="34" charset="-120"/>
              </a:rPr>
              <a:t>5 Dimensi Kompetensi Asesor</a:t>
            </a:r>
            <a:endParaRPr lang="en-US" sz="1250" dirty="0"/>
          </a:p>
        </p:txBody>
      </p:sp>
      <p:sp>
        <p:nvSpPr>
          <p:cNvPr id="13" name="Text 11"/>
          <p:cNvSpPr/>
          <p:nvPr/>
        </p:nvSpPr>
        <p:spPr>
          <a:xfrm>
            <a:off x="7480102" y="2358033"/>
            <a:ext cx="258008" cy="161211"/>
          </a:xfrm>
          <a:prstGeom prst="rect">
            <a:avLst/>
          </a:prstGeom>
          <a:noFill/>
          <a:ln/>
        </p:spPr>
        <p:txBody>
          <a:bodyPr wrap="none" lIns="0" tIns="0" rIns="0" bIns="0" rtlCol="0" anchor="ctr"/>
          <a:lstStyle/>
          <a:p>
            <a:pPr marL="0" indent="0" algn="l">
              <a:lnSpc>
                <a:spcPts val="1300"/>
              </a:lnSpc>
              <a:buNone/>
            </a:pPr>
            <a:r>
              <a:rPr lang="en-US" sz="1000" dirty="0">
                <a:solidFill>
                  <a:srgbClr val="2C2821"/>
                </a:solidFill>
                <a:latin typeface="Alice Light" pitchFamily="34" charset="0"/>
                <a:ea typeface="Alice Light" pitchFamily="34" charset="-122"/>
                <a:cs typeface="Alice Light" pitchFamily="34" charset="-120"/>
              </a:rPr>
              <a:t>01</a:t>
            </a:r>
            <a:endParaRPr lang="en-US" sz="1000" dirty="0"/>
          </a:p>
        </p:txBody>
      </p:sp>
      <p:sp>
        <p:nvSpPr>
          <p:cNvPr id="14" name="Shape 12"/>
          <p:cNvSpPr/>
          <p:nvPr/>
        </p:nvSpPr>
        <p:spPr>
          <a:xfrm>
            <a:off x="7480102" y="2561868"/>
            <a:ext cx="6364129" cy="15240"/>
          </a:xfrm>
          <a:prstGeom prst="rect">
            <a:avLst/>
          </a:prstGeom>
          <a:solidFill>
            <a:srgbClr val="1B5F39"/>
          </a:solidFill>
          <a:ln/>
        </p:spPr>
      </p:sp>
      <p:sp>
        <p:nvSpPr>
          <p:cNvPr id="15" name="Text 13"/>
          <p:cNvSpPr/>
          <p:nvPr/>
        </p:nvSpPr>
        <p:spPr>
          <a:xfrm>
            <a:off x="7480102" y="2656761"/>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2C2821"/>
                </a:solidFill>
                <a:latin typeface="Alice" pitchFamily="34" charset="0"/>
                <a:ea typeface="Alice" pitchFamily="34" charset="-122"/>
                <a:cs typeface="Alice" pitchFamily="34" charset="-120"/>
              </a:rPr>
              <a:t>Task Skill</a:t>
            </a:r>
            <a:endParaRPr lang="en-US" sz="1250" dirty="0"/>
          </a:p>
        </p:txBody>
      </p:sp>
      <p:sp>
        <p:nvSpPr>
          <p:cNvPr id="16" name="Text 14"/>
          <p:cNvSpPr/>
          <p:nvPr/>
        </p:nvSpPr>
        <p:spPr>
          <a:xfrm>
            <a:off x="7480102" y="2942034"/>
            <a:ext cx="6364129" cy="170259"/>
          </a:xfrm>
          <a:prstGeom prst="rect">
            <a:avLst/>
          </a:prstGeom>
          <a:noFill/>
          <a:ln/>
        </p:spPr>
        <p:txBody>
          <a:bodyPr wrap="none" lIns="0" tIns="0" rIns="0" bIns="0" rtlCol="0" anchor="t"/>
          <a:lstStyle/>
          <a:p>
            <a:pPr marL="0" indent="0" algn="l">
              <a:lnSpc>
                <a:spcPts val="1300"/>
              </a:lnSpc>
              <a:buNone/>
            </a:pPr>
            <a:r>
              <a:rPr lang="en-US" sz="1000" dirty="0">
                <a:solidFill>
                  <a:srgbClr val="2C2821"/>
                </a:solidFill>
                <a:latin typeface="Lora" pitchFamily="34" charset="0"/>
                <a:ea typeface="Lora" pitchFamily="34" charset="-122"/>
                <a:cs typeface="Lora" pitchFamily="34" charset="-120"/>
              </a:rPr>
              <a:t>Menyelesaikan tugas individual sesuai standar kompetensi</a:t>
            </a:r>
            <a:endParaRPr lang="en-US" sz="1000" dirty="0"/>
          </a:p>
        </p:txBody>
      </p:sp>
      <p:sp>
        <p:nvSpPr>
          <p:cNvPr id="17" name="Text 15"/>
          <p:cNvSpPr/>
          <p:nvPr/>
        </p:nvSpPr>
        <p:spPr>
          <a:xfrm>
            <a:off x="7480102" y="3292793"/>
            <a:ext cx="258008" cy="161211"/>
          </a:xfrm>
          <a:prstGeom prst="rect">
            <a:avLst/>
          </a:prstGeom>
          <a:noFill/>
          <a:ln/>
        </p:spPr>
        <p:txBody>
          <a:bodyPr wrap="none" lIns="0" tIns="0" rIns="0" bIns="0" rtlCol="0" anchor="ctr"/>
          <a:lstStyle/>
          <a:p>
            <a:pPr marL="0" indent="0" algn="l">
              <a:lnSpc>
                <a:spcPts val="1300"/>
              </a:lnSpc>
              <a:buNone/>
            </a:pPr>
            <a:r>
              <a:rPr lang="en-US" sz="1000" dirty="0">
                <a:solidFill>
                  <a:srgbClr val="2C2821"/>
                </a:solidFill>
                <a:latin typeface="Alice Light" pitchFamily="34" charset="0"/>
                <a:ea typeface="Alice Light" pitchFamily="34" charset="-122"/>
                <a:cs typeface="Alice Light" pitchFamily="34" charset="-120"/>
              </a:rPr>
              <a:t>02</a:t>
            </a:r>
            <a:endParaRPr lang="en-US" sz="1000" dirty="0"/>
          </a:p>
        </p:txBody>
      </p:sp>
      <p:sp>
        <p:nvSpPr>
          <p:cNvPr id="18" name="Shape 16"/>
          <p:cNvSpPr/>
          <p:nvPr/>
        </p:nvSpPr>
        <p:spPr>
          <a:xfrm>
            <a:off x="7480102" y="3496627"/>
            <a:ext cx="6364129" cy="15240"/>
          </a:xfrm>
          <a:prstGeom prst="rect">
            <a:avLst/>
          </a:prstGeom>
          <a:solidFill>
            <a:srgbClr val="1B5F39"/>
          </a:solidFill>
          <a:ln/>
        </p:spPr>
      </p:sp>
      <p:sp>
        <p:nvSpPr>
          <p:cNvPr id="19" name="Text 17"/>
          <p:cNvSpPr/>
          <p:nvPr/>
        </p:nvSpPr>
        <p:spPr>
          <a:xfrm>
            <a:off x="7480102" y="3591520"/>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2C2821"/>
                </a:solidFill>
                <a:latin typeface="Alice" pitchFamily="34" charset="0"/>
                <a:ea typeface="Alice" pitchFamily="34" charset="-122"/>
                <a:cs typeface="Alice" pitchFamily="34" charset="-120"/>
              </a:rPr>
              <a:t>Task Management</a:t>
            </a:r>
            <a:endParaRPr lang="en-US" sz="1250" dirty="0"/>
          </a:p>
        </p:txBody>
      </p:sp>
      <p:sp>
        <p:nvSpPr>
          <p:cNvPr id="20" name="Text 18"/>
          <p:cNvSpPr/>
          <p:nvPr/>
        </p:nvSpPr>
        <p:spPr>
          <a:xfrm>
            <a:off x="7480102" y="3876794"/>
            <a:ext cx="6364129" cy="170259"/>
          </a:xfrm>
          <a:prstGeom prst="rect">
            <a:avLst/>
          </a:prstGeom>
          <a:noFill/>
          <a:ln/>
        </p:spPr>
        <p:txBody>
          <a:bodyPr wrap="none" lIns="0" tIns="0" rIns="0" bIns="0" rtlCol="0" anchor="t"/>
          <a:lstStyle/>
          <a:p>
            <a:pPr marL="0" indent="0" algn="l">
              <a:lnSpc>
                <a:spcPts val="1300"/>
              </a:lnSpc>
              <a:buNone/>
            </a:pPr>
            <a:r>
              <a:rPr lang="en-US" sz="1000" dirty="0">
                <a:solidFill>
                  <a:srgbClr val="2C2821"/>
                </a:solidFill>
                <a:latin typeface="Lora" pitchFamily="34" charset="0"/>
                <a:ea typeface="Lora" pitchFamily="34" charset="-122"/>
                <a:cs typeface="Lora" pitchFamily="34" charset="-120"/>
              </a:rPr>
              <a:t>Mengelola beberapa tugas sekaligus secara efektif</a:t>
            </a:r>
            <a:endParaRPr lang="en-US" sz="1000" dirty="0"/>
          </a:p>
        </p:txBody>
      </p:sp>
      <p:sp>
        <p:nvSpPr>
          <p:cNvPr id="21" name="Text 19"/>
          <p:cNvSpPr/>
          <p:nvPr/>
        </p:nvSpPr>
        <p:spPr>
          <a:xfrm>
            <a:off x="7480102" y="4227552"/>
            <a:ext cx="258008" cy="161211"/>
          </a:xfrm>
          <a:prstGeom prst="rect">
            <a:avLst/>
          </a:prstGeom>
          <a:noFill/>
          <a:ln/>
        </p:spPr>
        <p:txBody>
          <a:bodyPr wrap="none" lIns="0" tIns="0" rIns="0" bIns="0" rtlCol="0" anchor="ctr"/>
          <a:lstStyle/>
          <a:p>
            <a:pPr marL="0" indent="0" algn="l">
              <a:lnSpc>
                <a:spcPts val="1300"/>
              </a:lnSpc>
              <a:buNone/>
            </a:pPr>
            <a:r>
              <a:rPr lang="en-US" sz="1000" dirty="0">
                <a:solidFill>
                  <a:srgbClr val="2C2821"/>
                </a:solidFill>
                <a:latin typeface="Alice Light" pitchFamily="34" charset="0"/>
                <a:ea typeface="Alice Light" pitchFamily="34" charset="-122"/>
                <a:cs typeface="Alice Light" pitchFamily="34" charset="-120"/>
              </a:rPr>
              <a:t>03</a:t>
            </a:r>
            <a:endParaRPr lang="en-US" sz="1000" dirty="0"/>
          </a:p>
        </p:txBody>
      </p:sp>
      <p:sp>
        <p:nvSpPr>
          <p:cNvPr id="22" name="Shape 20"/>
          <p:cNvSpPr/>
          <p:nvPr/>
        </p:nvSpPr>
        <p:spPr>
          <a:xfrm>
            <a:off x="7480102" y="4431387"/>
            <a:ext cx="6364129" cy="15240"/>
          </a:xfrm>
          <a:prstGeom prst="rect">
            <a:avLst/>
          </a:prstGeom>
          <a:solidFill>
            <a:srgbClr val="1B5F39"/>
          </a:solidFill>
          <a:ln/>
        </p:spPr>
      </p:sp>
      <p:sp>
        <p:nvSpPr>
          <p:cNvPr id="23" name="Text 21"/>
          <p:cNvSpPr/>
          <p:nvPr/>
        </p:nvSpPr>
        <p:spPr>
          <a:xfrm>
            <a:off x="7480102" y="4526280"/>
            <a:ext cx="1892618" cy="201454"/>
          </a:xfrm>
          <a:prstGeom prst="rect">
            <a:avLst/>
          </a:prstGeom>
          <a:noFill/>
          <a:ln/>
        </p:spPr>
        <p:txBody>
          <a:bodyPr wrap="none" lIns="0" tIns="0" rIns="0" bIns="0" rtlCol="0" anchor="t"/>
          <a:lstStyle/>
          <a:p>
            <a:pPr marL="0" indent="0" algn="l">
              <a:lnSpc>
                <a:spcPts val="1550"/>
              </a:lnSpc>
              <a:buNone/>
            </a:pPr>
            <a:r>
              <a:rPr lang="en-US" sz="1250" dirty="0">
                <a:solidFill>
                  <a:srgbClr val="2C2821"/>
                </a:solidFill>
                <a:latin typeface="Alice" pitchFamily="34" charset="0"/>
                <a:ea typeface="Alice" pitchFamily="34" charset="-122"/>
                <a:cs typeface="Alice" pitchFamily="34" charset="-120"/>
              </a:rPr>
              <a:t>Contingency Management</a:t>
            </a:r>
            <a:endParaRPr lang="en-US" sz="1250" dirty="0"/>
          </a:p>
        </p:txBody>
      </p:sp>
      <p:sp>
        <p:nvSpPr>
          <p:cNvPr id="24" name="Text 22"/>
          <p:cNvSpPr/>
          <p:nvPr/>
        </p:nvSpPr>
        <p:spPr>
          <a:xfrm>
            <a:off x="7480102" y="4811554"/>
            <a:ext cx="6364129" cy="170259"/>
          </a:xfrm>
          <a:prstGeom prst="rect">
            <a:avLst/>
          </a:prstGeom>
          <a:noFill/>
          <a:ln/>
        </p:spPr>
        <p:txBody>
          <a:bodyPr wrap="none" lIns="0" tIns="0" rIns="0" bIns="0" rtlCol="0" anchor="t"/>
          <a:lstStyle/>
          <a:p>
            <a:pPr marL="0" indent="0" algn="l">
              <a:lnSpc>
                <a:spcPts val="1300"/>
              </a:lnSpc>
              <a:buNone/>
            </a:pPr>
            <a:r>
              <a:rPr lang="en-US" sz="1000" dirty="0">
                <a:solidFill>
                  <a:srgbClr val="2C2821"/>
                </a:solidFill>
                <a:latin typeface="Lora" pitchFamily="34" charset="0"/>
                <a:ea typeface="Lora" pitchFamily="34" charset="-122"/>
                <a:cs typeface="Lora" pitchFamily="34" charset="-120"/>
              </a:rPr>
              <a:t>Menangani situasi tidak terduga secara kompeten</a:t>
            </a:r>
            <a:endParaRPr lang="en-US" sz="1000" dirty="0"/>
          </a:p>
        </p:txBody>
      </p:sp>
      <p:sp>
        <p:nvSpPr>
          <p:cNvPr id="25" name="Text 23"/>
          <p:cNvSpPr/>
          <p:nvPr/>
        </p:nvSpPr>
        <p:spPr>
          <a:xfrm>
            <a:off x="7480102" y="5162312"/>
            <a:ext cx="258008" cy="161211"/>
          </a:xfrm>
          <a:prstGeom prst="rect">
            <a:avLst/>
          </a:prstGeom>
          <a:noFill/>
          <a:ln/>
        </p:spPr>
        <p:txBody>
          <a:bodyPr wrap="none" lIns="0" tIns="0" rIns="0" bIns="0" rtlCol="0" anchor="ctr"/>
          <a:lstStyle/>
          <a:p>
            <a:pPr marL="0" indent="0" algn="l">
              <a:lnSpc>
                <a:spcPts val="1300"/>
              </a:lnSpc>
              <a:buNone/>
            </a:pPr>
            <a:r>
              <a:rPr lang="en-US" sz="1000" dirty="0">
                <a:solidFill>
                  <a:srgbClr val="2C2821"/>
                </a:solidFill>
                <a:latin typeface="Alice Light" pitchFamily="34" charset="0"/>
                <a:ea typeface="Alice Light" pitchFamily="34" charset="-122"/>
                <a:cs typeface="Alice Light" pitchFamily="34" charset="-120"/>
              </a:rPr>
              <a:t>04</a:t>
            </a:r>
            <a:endParaRPr lang="en-US" sz="1000" dirty="0"/>
          </a:p>
        </p:txBody>
      </p:sp>
      <p:sp>
        <p:nvSpPr>
          <p:cNvPr id="26" name="Shape 24"/>
          <p:cNvSpPr/>
          <p:nvPr/>
        </p:nvSpPr>
        <p:spPr>
          <a:xfrm>
            <a:off x="7480102" y="5366147"/>
            <a:ext cx="6364129" cy="15240"/>
          </a:xfrm>
          <a:prstGeom prst="rect">
            <a:avLst/>
          </a:prstGeom>
          <a:solidFill>
            <a:srgbClr val="1B5F39"/>
          </a:solidFill>
          <a:ln/>
        </p:spPr>
      </p:sp>
      <p:sp>
        <p:nvSpPr>
          <p:cNvPr id="27" name="Text 25"/>
          <p:cNvSpPr/>
          <p:nvPr/>
        </p:nvSpPr>
        <p:spPr>
          <a:xfrm>
            <a:off x="7480102" y="5461040"/>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2C2821"/>
                </a:solidFill>
                <a:latin typeface="Alice" pitchFamily="34" charset="0"/>
                <a:ea typeface="Alice" pitchFamily="34" charset="-122"/>
                <a:cs typeface="Alice" pitchFamily="34" charset="-120"/>
              </a:rPr>
              <a:t>Job Role Environment</a:t>
            </a:r>
            <a:endParaRPr lang="en-US" sz="1250" dirty="0"/>
          </a:p>
        </p:txBody>
      </p:sp>
      <p:sp>
        <p:nvSpPr>
          <p:cNvPr id="28" name="Text 26"/>
          <p:cNvSpPr/>
          <p:nvPr/>
        </p:nvSpPr>
        <p:spPr>
          <a:xfrm>
            <a:off x="7480102" y="5746313"/>
            <a:ext cx="6364129" cy="170259"/>
          </a:xfrm>
          <a:prstGeom prst="rect">
            <a:avLst/>
          </a:prstGeom>
          <a:noFill/>
          <a:ln/>
        </p:spPr>
        <p:txBody>
          <a:bodyPr wrap="none" lIns="0" tIns="0" rIns="0" bIns="0" rtlCol="0" anchor="t"/>
          <a:lstStyle/>
          <a:p>
            <a:pPr marL="0" indent="0" algn="l">
              <a:lnSpc>
                <a:spcPts val="1300"/>
              </a:lnSpc>
              <a:buNone/>
            </a:pPr>
            <a:r>
              <a:rPr lang="en-US" sz="1000" dirty="0">
                <a:solidFill>
                  <a:srgbClr val="2C2821"/>
                </a:solidFill>
                <a:latin typeface="Lora" pitchFamily="34" charset="0"/>
                <a:ea typeface="Lora" pitchFamily="34" charset="-122"/>
                <a:cs typeface="Lora" pitchFamily="34" charset="-120"/>
              </a:rPr>
              <a:t>Bekerja efektif dalam konteks dan lingkungan jabatan</a:t>
            </a:r>
            <a:endParaRPr lang="en-US" sz="1000" dirty="0"/>
          </a:p>
        </p:txBody>
      </p:sp>
      <p:sp>
        <p:nvSpPr>
          <p:cNvPr id="29" name="Text 27"/>
          <p:cNvSpPr/>
          <p:nvPr/>
        </p:nvSpPr>
        <p:spPr>
          <a:xfrm>
            <a:off x="7480102" y="6097072"/>
            <a:ext cx="258008" cy="161211"/>
          </a:xfrm>
          <a:prstGeom prst="rect">
            <a:avLst/>
          </a:prstGeom>
          <a:noFill/>
          <a:ln/>
        </p:spPr>
        <p:txBody>
          <a:bodyPr wrap="none" lIns="0" tIns="0" rIns="0" bIns="0" rtlCol="0" anchor="ctr"/>
          <a:lstStyle/>
          <a:p>
            <a:pPr marL="0" indent="0" algn="l">
              <a:lnSpc>
                <a:spcPts val="1300"/>
              </a:lnSpc>
              <a:buNone/>
            </a:pPr>
            <a:r>
              <a:rPr lang="en-US" sz="1000" dirty="0">
                <a:solidFill>
                  <a:srgbClr val="2C2821"/>
                </a:solidFill>
                <a:latin typeface="Alice Light" pitchFamily="34" charset="0"/>
                <a:ea typeface="Alice Light" pitchFamily="34" charset="-122"/>
                <a:cs typeface="Alice Light" pitchFamily="34" charset="-120"/>
              </a:rPr>
              <a:t>05</a:t>
            </a:r>
            <a:endParaRPr lang="en-US" sz="1000" dirty="0"/>
          </a:p>
        </p:txBody>
      </p:sp>
      <p:sp>
        <p:nvSpPr>
          <p:cNvPr id="30" name="Shape 28"/>
          <p:cNvSpPr/>
          <p:nvPr/>
        </p:nvSpPr>
        <p:spPr>
          <a:xfrm>
            <a:off x="7480102" y="6300907"/>
            <a:ext cx="6364129" cy="15240"/>
          </a:xfrm>
          <a:prstGeom prst="rect">
            <a:avLst/>
          </a:prstGeom>
          <a:solidFill>
            <a:srgbClr val="1B5F39"/>
          </a:solidFill>
          <a:ln/>
        </p:spPr>
      </p:sp>
      <p:sp>
        <p:nvSpPr>
          <p:cNvPr id="31" name="Text 29"/>
          <p:cNvSpPr/>
          <p:nvPr/>
        </p:nvSpPr>
        <p:spPr>
          <a:xfrm>
            <a:off x="7480102" y="6395799"/>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2C2821"/>
                </a:solidFill>
                <a:latin typeface="Alice" pitchFamily="34" charset="0"/>
                <a:ea typeface="Alice" pitchFamily="34" charset="-122"/>
                <a:cs typeface="Alice" pitchFamily="34" charset="-120"/>
              </a:rPr>
              <a:t>Transfer Skill</a:t>
            </a:r>
            <a:endParaRPr lang="en-US" sz="1250" dirty="0"/>
          </a:p>
        </p:txBody>
      </p:sp>
      <p:sp>
        <p:nvSpPr>
          <p:cNvPr id="32" name="Text 30"/>
          <p:cNvSpPr/>
          <p:nvPr/>
        </p:nvSpPr>
        <p:spPr>
          <a:xfrm>
            <a:off x="7480102" y="6681073"/>
            <a:ext cx="6364129" cy="170259"/>
          </a:xfrm>
          <a:prstGeom prst="rect">
            <a:avLst/>
          </a:prstGeom>
          <a:noFill/>
          <a:ln/>
        </p:spPr>
        <p:txBody>
          <a:bodyPr wrap="none" lIns="0" tIns="0" rIns="0" bIns="0" rtlCol="0" anchor="t"/>
          <a:lstStyle/>
          <a:p>
            <a:pPr marL="0" indent="0" algn="l">
              <a:lnSpc>
                <a:spcPts val="1300"/>
              </a:lnSpc>
              <a:buNone/>
            </a:pPr>
            <a:r>
              <a:rPr lang="en-US" sz="1000" dirty="0">
                <a:solidFill>
                  <a:srgbClr val="2C2821"/>
                </a:solidFill>
                <a:latin typeface="Lora" pitchFamily="34" charset="0"/>
                <a:ea typeface="Lora" pitchFamily="34" charset="-122"/>
                <a:cs typeface="Lora" pitchFamily="34" charset="-120"/>
              </a:rPr>
              <a:t>Mengadaptasi kompetensi ke situasi dan konteks baru</a:t>
            </a:r>
            <a:endParaRPr lang="en-US" sz="1000" dirty="0"/>
          </a:p>
        </p:txBody>
      </p:sp>
      <p:pic>
        <p:nvPicPr>
          <p:cNvPr id="33" name="Image 0" descr="preencoded.png"/>
          <p:cNvPicPr>
            <a:picLocks noChangeAspect="1"/>
          </p:cNvPicPr>
          <p:nvPr/>
        </p:nvPicPr>
        <p:blipFill>
          <a:blip r:embed="rId3"/>
          <a:stretch>
            <a:fillRect/>
          </a:stretch>
        </p:blipFill>
        <p:spPr>
          <a:xfrm>
            <a:off x="198358" y="199668"/>
            <a:ext cx="717352" cy="69222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793790" y="1458278"/>
            <a:ext cx="1417201" cy="373142"/>
          </a:xfrm>
          <a:prstGeom prst="roundRect">
            <a:avLst>
              <a:gd name="adj" fmla="val 6383"/>
            </a:avLst>
          </a:prstGeom>
          <a:solidFill>
            <a:srgbClr val="D7F4E4"/>
          </a:solidFill>
          <a:ln/>
        </p:spPr>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2852" y="1565434"/>
            <a:ext cx="158710" cy="158710"/>
          </a:xfrm>
          <a:prstGeom prst="rect">
            <a:avLst/>
          </a:prstGeom>
        </p:spPr>
      </p:pic>
      <p:sp>
        <p:nvSpPr>
          <p:cNvPr id="4" name="Text 1"/>
          <p:cNvSpPr/>
          <p:nvPr/>
        </p:nvSpPr>
        <p:spPr>
          <a:xfrm>
            <a:off x="1150858" y="1517809"/>
            <a:ext cx="941070" cy="254079"/>
          </a:xfrm>
          <a:prstGeom prst="rect">
            <a:avLst/>
          </a:prstGeom>
          <a:noFill/>
          <a:ln/>
        </p:spPr>
        <p:txBody>
          <a:bodyPr wrap="none" lIns="0" tIns="0" rIns="0" bIns="0" rtlCol="0" anchor="t"/>
          <a:lstStyle/>
          <a:p>
            <a:pPr marL="0" indent="0" algn="l">
              <a:lnSpc>
                <a:spcPts val="2000"/>
              </a:lnSpc>
              <a:buNone/>
            </a:pPr>
            <a:r>
              <a:rPr lang="en-US" sz="1250" dirty="0">
                <a:solidFill>
                  <a:srgbClr val="2C2821"/>
                </a:solidFill>
                <a:latin typeface="Lora" pitchFamily="34" charset="0"/>
                <a:ea typeface="Lora" pitchFamily="34" charset="-122"/>
                <a:cs typeface="Lora" pitchFamily="34" charset="-120"/>
              </a:rPr>
              <a:t>KATEGORI E</a:t>
            </a:r>
            <a:endParaRPr lang="en-US" sz="1250" dirty="0"/>
          </a:p>
        </p:txBody>
      </p:sp>
      <p:sp>
        <p:nvSpPr>
          <p:cNvPr id="5" name="Shape 2"/>
          <p:cNvSpPr/>
          <p:nvPr/>
        </p:nvSpPr>
        <p:spPr>
          <a:xfrm>
            <a:off x="2310170" y="1450657"/>
            <a:ext cx="2787848" cy="388382"/>
          </a:xfrm>
          <a:prstGeom prst="roundRect">
            <a:avLst>
              <a:gd name="adj" fmla="val 6132"/>
            </a:avLst>
          </a:prstGeom>
          <a:noFill/>
          <a:ln w="7620">
            <a:solidFill>
              <a:srgbClr val="1B5F39"/>
            </a:solidFill>
            <a:prstDash val="solid"/>
          </a:ln>
        </p:spPr>
      </p:sp>
      <p:sp>
        <p:nvSpPr>
          <p:cNvPr id="6" name="Text 3"/>
          <p:cNvSpPr/>
          <p:nvPr/>
        </p:nvSpPr>
        <p:spPr>
          <a:xfrm>
            <a:off x="2436852" y="1517809"/>
            <a:ext cx="2534483" cy="254079"/>
          </a:xfrm>
          <a:prstGeom prst="rect">
            <a:avLst/>
          </a:prstGeom>
          <a:noFill/>
          <a:ln/>
        </p:spPr>
        <p:txBody>
          <a:bodyPr wrap="none" lIns="0" tIns="0" rIns="0" bIns="0" rtlCol="0" anchor="t"/>
          <a:lstStyle/>
          <a:p>
            <a:pPr marL="0" indent="0" algn="l">
              <a:lnSpc>
                <a:spcPts val="2000"/>
              </a:lnSpc>
              <a:buNone/>
            </a:pPr>
            <a:r>
              <a:rPr lang="en-US" sz="1250" dirty="0">
                <a:solidFill>
                  <a:srgbClr val="1B5F39"/>
                </a:solidFill>
                <a:latin typeface="Lora" pitchFamily="34" charset="0"/>
                <a:ea typeface="Lora" pitchFamily="34" charset="-122"/>
                <a:cs typeface="Lora" pitchFamily="34" charset="-120"/>
              </a:rPr>
              <a:t>STRATEGY, BUSINESS &amp; FINANCE</a:t>
            </a:r>
            <a:endParaRPr lang="en-US" sz="1250" dirty="0"/>
          </a:p>
        </p:txBody>
      </p:sp>
      <p:sp>
        <p:nvSpPr>
          <p:cNvPr id="7" name="Text 4"/>
          <p:cNvSpPr/>
          <p:nvPr/>
        </p:nvSpPr>
        <p:spPr>
          <a:xfrm>
            <a:off x="793790" y="1918335"/>
            <a:ext cx="8479988" cy="620078"/>
          </a:xfrm>
          <a:prstGeom prst="rect">
            <a:avLst/>
          </a:prstGeom>
          <a:noFill/>
          <a:ln/>
        </p:spPr>
        <p:txBody>
          <a:bodyPr wrap="none" lIns="0" tIns="0" rIns="0" bIns="0" rtlCol="0" anchor="t"/>
          <a:lstStyle/>
          <a:p>
            <a:pPr marL="0" indent="0" algn="l">
              <a:lnSpc>
                <a:spcPts val="4850"/>
              </a:lnSpc>
              <a:buNone/>
            </a:pPr>
            <a:r>
              <a:rPr lang="en-US" sz="3900" dirty="0">
                <a:solidFill>
                  <a:srgbClr val="233E32"/>
                </a:solidFill>
                <a:latin typeface="Alice" pitchFamily="34" charset="0"/>
                <a:ea typeface="Alice" pitchFamily="34" charset="-122"/>
                <a:cs typeface="Alice" pitchFamily="34" charset="-120"/>
              </a:rPr>
              <a:t>Program Strategy, Business &amp; Finance</a:t>
            </a:r>
            <a:endParaRPr lang="en-US" sz="3900" dirty="0"/>
          </a:p>
        </p:txBody>
      </p:sp>
      <p:sp>
        <p:nvSpPr>
          <p:cNvPr id="8" name="Text 5"/>
          <p:cNvSpPr/>
          <p:nvPr/>
        </p:nvSpPr>
        <p:spPr>
          <a:xfrm>
            <a:off x="793790" y="2836069"/>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Tiga program eksekutif yang membangun kemampuan berpikir strategis, merencanakan bisnis secara komprehensif, membuat keputusan berbasis perspektif investor, dan mengoptimalkan jaringan kantor — khususnya dirancang untuk Bank Pembangunan Daerah.</a:t>
            </a:r>
            <a:endParaRPr lang="en-US" sz="1550" dirty="0"/>
          </a:p>
        </p:txBody>
      </p:sp>
      <p:pic>
        <p:nvPicPr>
          <p:cNvPr id="9" name="Image 1" descr="preencoded.png"/>
          <p:cNvPicPr>
            <a:picLocks noChangeAspect="1"/>
          </p:cNvPicPr>
          <p:nvPr/>
        </p:nvPicPr>
        <p:blipFill>
          <a:blip r:embed="rId4"/>
          <a:stretch>
            <a:fillRect/>
          </a:stretch>
        </p:blipFill>
        <p:spPr>
          <a:xfrm>
            <a:off x="793790" y="3694390"/>
            <a:ext cx="1840111" cy="1137166"/>
          </a:xfrm>
          <a:prstGeom prst="rect">
            <a:avLst/>
          </a:prstGeom>
        </p:spPr>
      </p:pic>
      <p:sp>
        <p:nvSpPr>
          <p:cNvPr id="10" name="Text 6"/>
          <p:cNvSpPr/>
          <p:nvPr/>
        </p:nvSpPr>
        <p:spPr>
          <a:xfrm>
            <a:off x="793790" y="5079563"/>
            <a:ext cx="2563892"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Strategic Business Plan</a:t>
            </a:r>
            <a:endParaRPr lang="en-US" sz="1950" dirty="0"/>
          </a:p>
        </p:txBody>
      </p:sp>
      <p:sp>
        <p:nvSpPr>
          <p:cNvPr id="11" name="Text 7"/>
          <p:cNvSpPr/>
          <p:nvPr/>
        </p:nvSpPr>
        <p:spPr>
          <a:xfrm>
            <a:off x="793790" y="5508784"/>
            <a:ext cx="4182189" cy="127015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Dari analisis PESTEL &amp; Porter hingga Business Model Canvas, GTM strategy, dan simulasi keputusan investasi (NPV, IRR, Payback).</a:t>
            </a:r>
            <a:endParaRPr lang="en-US" sz="1550" dirty="0"/>
          </a:p>
        </p:txBody>
      </p:sp>
      <p:pic>
        <p:nvPicPr>
          <p:cNvPr id="12" name="Image 2" descr="preencoded.png"/>
          <p:cNvPicPr>
            <a:picLocks noChangeAspect="1"/>
          </p:cNvPicPr>
          <p:nvPr/>
        </p:nvPicPr>
        <p:blipFill>
          <a:blip r:embed="rId5"/>
          <a:stretch>
            <a:fillRect/>
          </a:stretch>
        </p:blipFill>
        <p:spPr>
          <a:xfrm>
            <a:off x="5223986" y="3694390"/>
            <a:ext cx="1840111" cy="1137166"/>
          </a:xfrm>
          <a:prstGeom prst="rect">
            <a:avLst/>
          </a:prstGeom>
        </p:spPr>
      </p:pic>
      <p:sp>
        <p:nvSpPr>
          <p:cNvPr id="13" name="Text 8"/>
          <p:cNvSpPr/>
          <p:nvPr/>
        </p:nvSpPr>
        <p:spPr>
          <a:xfrm>
            <a:off x="5223986" y="5079563"/>
            <a:ext cx="2486263"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Think Like an Investor</a:t>
            </a:r>
            <a:endParaRPr lang="en-US" sz="1950" dirty="0"/>
          </a:p>
        </p:txBody>
      </p:sp>
      <p:sp>
        <p:nvSpPr>
          <p:cNvPr id="14" name="Text 9"/>
          <p:cNvSpPr/>
          <p:nvPr/>
        </p:nvSpPr>
        <p:spPr>
          <a:xfrm>
            <a:off x="5223986" y="5508784"/>
            <a:ext cx="4182308" cy="127015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Mengubah mindset dari operator menjadi investor — ROI, TCO, opportunity cost, buy vs lease decision framework, dan optimasi aset.</a:t>
            </a:r>
            <a:endParaRPr lang="en-US" sz="1550" dirty="0"/>
          </a:p>
        </p:txBody>
      </p:sp>
      <p:pic>
        <p:nvPicPr>
          <p:cNvPr id="15" name="Image 3" descr="preencoded.png"/>
          <p:cNvPicPr>
            <a:picLocks noChangeAspect="1"/>
          </p:cNvPicPr>
          <p:nvPr/>
        </p:nvPicPr>
        <p:blipFill>
          <a:blip r:embed="rId6"/>
          <a:stretch>
            <a:fillRect/>
          </a:stretch>
        </p:blipFill>
        <p:spPr>
          <a:xfrm>
            <a:off x="9654302" y="3694390"/>
            <a:ext cx="1840111" cy="1137166"/>
          </a:xfrm>
          <a:prstGeom prst="rect">
            <a:avLst/>
          </a:prstGeom>
        </p:spPr>
      </p:pic>
      <p:sp>
        <p:nvSpPr>
          <p:cNvPr id="16" name="Text 10"/>
          <p:cNvSpPr/>
          <p:nvPr/>
        </p:nvSpPr>
        <p:spPr>
          <a:xfrm>
            <a:off x="9654302" y="5079563"/>
            <a:ext cx="3388519" cy="310158"/>
          </a:xfrm>
          <a:prstGeom prst="rect">
            <a:avLst/>
          </a:prstGeom>
          <a:noFill/>
          <a:ln/>
        </p:spPr>
        <p:txBody>
          <a:bodyPr wrap="none" lIns="0" tIns="0" rIns="0" bIns="0" rtlCol="0" anchor="t"/>
          <a:lstStyle/>
          <a:p>
            <a:pPr marL="0" indent="0" algn="l">
              <a:lnSpc>
                <a:spcPts val="2400"/>
              </a:lnSpc>
              <a:buNone/>
            </a:pPr>
            <a:r>
              <a:rPr lang="en-US" sz="1950" dirty="0">
                <a:solidFill>
                  <a:srgbClr val="2C2821"/>
                </a:solidFill>
                <a:latin typeface="Alice" pitchFamily="34" charset="0"/>
                <a:ea typeface="Alice" pitchFamily="34" charset="-122"/>
                <a:cs typeface="Alice" pitchFamily="34" charset="-120"/>
              </a:rPr>
              <a:t>Strategic Branch Classification</a:t>
            </a:r>
            <a:endParaRPr lang="en-US" sz="1950" dirty="0"/>
          </a:p>
        </p:txBody>
      </p:sp>
      <p:sp>
        <p:nvSpPr>
          <p:cNvPr id="17" name="Text 11"/>
          <p:cNvSpPr/>
          <p:nvPr/>
        </p:nvSpPr>
        <p:spPr>
          <a:xfrm>
            <a:off x="9654302" y="5508784"/>
            <a:ext cx="4182308" cy="1270159"/>
          </a:xfrm>
          <a:prstGeom prst="rect">
            <a:avLst/>
          </a:prstGeom>
          <a:noFill/>
          <a:ln/>
        </p:spPr>
        <p:txBody>
          <a:bodyPr wrap="square" lIns="0" tIns="0" rIns="0" bIns="0" rtlCol="0" anchor="t"/>
          <a:lstStyle/>
          <a:p>
            <a:pPr marL="0" indent="0" algn="l">
              <a:lnSpc>
                <a:spcPts val="2500"/>
              </a:lnSpc>
              <a:buNone/>
            </a:pPr>
            <a:r>
              <a:rPr lang="en-US" sz="1550" dirty="0">
                <a:solidFill>
                  <a:srgbClr val="2C2821"/>
                </a:solidFill>
                <a:latin typeface="Lora" pitchFamily="34" charset="0"/>
                <a:ea typeface="Lora" pitchFamily="34" charset="-122"/>
                <a:cs typeface="Lora" pitchFamily="34" charset="-120"/>
              </a:rPr>
              <a:t>GE McKinsey Matrix yang diadaptasi khusus untuk BPD — mengintegrasikan Commercial Value dan Regional Strategic Value dalam sistem 5-tier.</a:t>
            </a:r>
            <a:endParaRPr lang="en-US" sz="1550" dirty="0"/>
          </a:p>
        </p:txBody>
      </p:sp>
      <p:pic>
        <p:nvPicPr>
          <p:cNvPr id="18" name="Image 4" descr="preencoded.png"/>
          <p:cNvPicPr>
            <a:picLocks noChangeAspect="1"/>
          </p:cNvPicPr>
          <p:nvPr/>
        </p:nvPicPr>
        <p:blipFill>
          <a:blip r:embed="rId7"/>
          <a:stretch>
            <a:fillRect/>
          </a:stretch>
        </p:blipFill>
        <p:spPr>
          <a:xfrm>
            <a:off x="198358" y="199668"/>
            <a:ext cx="717352" cy="692229"/>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781407" y="1109186"/>
            <a:ext cx="1199198" cy="229672"/>
          </a:xfrm>
          <a:prstGeom prst="roundRect">
            <a:avLst>
              <a:gd name="adj" fmla="val 7146"/>
            </a:avLst>
          </a:prstGeom>
          <a:solidFill>
            <a:srgbClr val="D7F4E4"/>
          </a:solidFill>
          <a:ln/>
        </p:spPr>
      </p:sp>
      <p:sp>
        <p:nvSpPr>
          <p:cNvPr id="3" name="Text 1"/>
          <p:cNvSpPr/>
          <p:nvPr/>
        </p:nvSpPr>
        <p:spPr>
          <a:xfrm>
            <a:off x="863441" y="1150144"/>
            <a:ext cx="1035129" cy="147757"/>
          </a:xfrm>
          <a:prstGeom prst="rect">
            <a:avLst/>
          </a:prstGeom>
          <a:noFill/>
          <a:ln/>
        </p:spPr>
        <p:txBody>
          <a:bodyPr wrap="none" lIns="0" tIns="0" rIns="0" bIns="0" rtlCol="0" anchor="t"/>
          <a:lstStyle/>
          <a:p>
            <a:pPr marL="0" indent="0" algn="l">
              <a:lnSpc>
                <a:spcPts val="1150"/>
              </a:lnSpc>
              <a:buNone/>
            </a:pPr>
            <a:r>
              <a:rPr lang="en-US" sz="850" dirty="0">
                <a:solidFill>
                  <a:srgbClr val="2C2821"/>
                </a:solidFill>
                <a:latin typeface="Lora" pitchFamily="34" charset="0"/>
                <a:ea typeface="Lora" pitchFamily="34" charset="-122"/>
                <a:cs typeface="Lora" pitchFamily="34" charset="-120"/>
              </a:rPr>
              <a:t>LPK-DKN-STRAT-01</a:t>
            </a:r>
            <a:endParaRPr lang="en-US" sz="850" dirty="0"/>
          </a:p>
        </p:txBody>
      </p:sp>
      <p:sp>
        <p:nvSpPr>
          <p:cNvPr id="4" name="Shape 2"/>
          <p:cNvSpPr/>
          <p:nvPr/>
        </p:nvSpPr>
        <p:spPr>
          <a:xfrm>
            <a:off x="2048947" y="1101566"/>
            <a:ext cx="1601986" cy="244912"/>
          </a:xfrm>
          <a:prstGeom prst="roundRect">
            <a:avLst>
              <a:gd name="adj" fmla="val 6701"/>
            </a:avLst>
          </a:prstGeom>
          <a:noFill/>
          <a:ln w="7620">
            <a:solidFill>
              <a:srgbClr val="1B5F39"/>
            </a:solidFill>
            <a:prstDash val="solid"/>
          </a:ln>
        </p:spPr>
      </p:sp>
      <p:sp>
        <p:nvSpPr>
          <p:cNvPr id="5" name="Text 3"/>
          <p:cNvSpPr/>
          <p:nvPr/>
        </p:nvSpPr>
        <p:spPr>
          <a:xfrm>
            <a:off x="2138601" y="1150144"/>
            <a:ext cx="1422678" cy="147757"/>
          </a:xfrm>
          <a:prstGeom prst="rect">
            <a:avLst/>
          </a:prstGeom>
          <a:noFill/>
          <a:ln/>
        </p:spPr>
        <p:txBody>
          <a:bodyPr wrap="none" lIns="0" tIns="0" rIns="0" bIns="0" rtlCol="0" anchor="t"/>
          <a:lstStyle/>
          <a:p>
            <a:pPr marL="0" indent="0" algn="l">
              <a:lnSpc>
                <a:spcPts val="1150"/>
              </a:lnSpc>
              <a:buNone/>
            </a:pPr>
            <a:r>
              <a:rPr lang="en-US" sz="850" dirty="0">
                <a:solidFill>
                  <a:srgbClr val="1B5F39"/>
                </a:solidFill>
                <a:latin typeface="Lora" pitchFamily="34" charset="0"/>
                <a:ea typeface="Lora" pitchFamily="34" charset="-122"/>
                <a:cs typeface="Lora" pitchFamily="34" charset="-120"/>
              </a:rPr>
              <a:t>FULL DAY • PART 1 + PART 2</a:t>
            </a:r>
            <a:endParaRPr lang="en-US" sz="850" dirty="0"/>
          </a:p>
        </p:txBody>
      </p:sp>
      <p:sp>
        <p:nvSpPr>
          <p:cNvPr id="6" name="Text 4"/>
          <p:cNvSpPr/>
          <p:nvPr/>
        </p:nvSpPr>
        <p:spPr>
          <a:xfrm>
            <a:off x="781407" y="1384102"/>
            <a:ext cx="9505236" cy="427434"/>
          </a:xfrm>
          <a:prstGeom prst="rect">
            <a:avLst/>
          </a:prstGeom>
          <a:noFill/>
          <a:ln/>
        </p:spPr>
        <p:txBody>
          <a:bodyPr wrap="none" lIns="0" tIns="0" rIns="0" bIns="0" rtlCol="0" anchor="t"/>
          <a:lstStyle/>
          <a:p>
            <a:pPr marL="0" indent="0" algn="l">
              <a:lnSpc>
                <a:spcPts val="3350"/>
              </a:lnSpc>
              <a:buNone/>
            </a:pPr>
            <a:r>
              <a:rPr lang="en-US" sz="2650" dirty="0">
                <a:solidFill>
                  <a:srgbClr val="233E32"/>
                </a:solidFill>
                <a:latin typeface="Alice" pitchFamily="34" charset="0"/>
                <a:ea typeface="Alice" pitchFamily="34" charset="-122"/>
                <a:cs typeface="Alice" pitchFamily="34" charset="-120"/>
              </a:rPr>
              <a:t>Strategic Business Plan: From Strategy to Investment Decision</a:t>
            </a:r>
            <a:endParaRPr lang="en-US" sz="2650" dirty="0"/>
          </a:p>
        </p:txBody>
      </p:sp>
      <p:sp>
        <p:nvSpPr>
          <p:cNvPr id="7" name="Text 5"/>
          <p:cNvSpPr/>
          <p:nvPr/>
        </p:nvSpPr>
        <p:spPr>
          <a:xfrm>
            <a:off x="781407" y="1952863"/>
            <a:ext cx="13067586" cy="369570"/>
          </a:xfrm>
          <a:prstGeom prst="rect">
            <a:avLst/>
          </a:prstGeom>
          <a:noFill/>
          <a:ln/>
        </p:spPr>
        <p:txBody>
          <a:bodyPr wrap="square" lIns="0" tIns="0" rIns="0" bIns="0" rtlCol="0" anchor="t"/>
          <a:lstStyle/>
          <a:p>
            <a:pPr marL="0" indent="0" algn="l">
              <a:lnSpc>
                <a:spcPts val="1450"/>
              </a:lnSpc>
              <a:buNone/>
            </a:pPr>
            <a:r>
              <a:rPr lang="en-US" sz="1050" dirty="0">
                <a:solidFill>
                  <a:srgbClr val="2C2821"/>
                </a:solidFill>
                <a:latin typeface="Lora" pitchFamily="34" charset="0"/>
                <a:ea typeface="Lora" pitchFamily="34" charset="-122"/>
                <a:cs typeface="Lora" pitchFamily="34" charset="-120"/>
              </a:rPr>
              <a:t>Program strategic business planning premium dua sesi yang mengajarkan cara berpikir layaknya strategis dan investor secara bersamaan. Dari analisis PESTEL &amp; Porter's Five Forces, Business Model Canvas, hingga proyeksi keuangan dan analisis kelayakan investasi (NPV, IRR, Payback Period). Berbasis studi kasus nyata: WeWork, Amazon, dan Enron.</a:t>
            </a:r>
            <a:endParaRPr lang="en-US" sz="1050" dirty="0"/>
          </a:p>
        </p:txBody>
      </p:sp>
      <p:pic>
        <p:nvPicPr>
          <p:cNvPr id="8" name="Image 0" descr="preencoded.png"/>
          <p:cNvPicPr>
            <a:picLocks noChangeAspect="1"/>
          </p:cNvPicPr>
          <p:nvPr/>
        </p:nvPicPr>
        <p:blipFill>
          <a:blip r:embed="rId3"/>
          <a:stretch>
            <a:fillRect/>
          </a:stretch>
        </p:blipFill>
        <p:spPr>
          <a:xfrm>
            <a:off x="3153132" y="2428399"/>
            <a:ext cx="8324017" cy="4408884"/>
          </a:xfrm>
          <a:prstGeom prst="rect">
            <a:avLst/>
          </a:prstGeom>
        </p:spPr>
      </p:pic>
      <p:sp>
        <p:nvSpPr>
          <p:cNvPr id="9" name="Text 6"/>
          <p:cNvSpPr/>
          <p:nvPr/>
        </p:nvSpPr>
        <p:spPr>
          <a:xfrm>
            <a:off x="4305649" y="5579418"/>
            <a:ext cx="2058088" cy="257262"/>
          </a:xfrm>
          <a:prstGeom prst="rect">
            <a:avLst/>
          </a:prstGeom>
          <a:noFill/>
          <a:ln/>
        </p:spPr>
        <p:txBody>
          <a:bodyPr wrap="none" lIns="0" tIns="0" rIns="0" bIns="0" rtlCol="0" anchor="t"/>
          <a:lstStyle/>
          <a:p>
            <a:pPr marL="0" indent="0" algn="r">
              <a:lnSpc>
                <a:spcPts val="2000"/>
              </a:lnSpc>
              <a:buNone/>
            </a:pPr>
            <a:r>
              <a:rPr lang="en-US" sz="1600" dirty="0">
                <a:solidFill>
                  <a:srgbClr val="233E32"/>
                </a:solidFill>
                <a:latin typeface="Alice" pitchFamily="34" charset="0"/>
                <a:ea typeface="Alice" pitchFamily="34" charset="-122"/>
                <a:cs typeface="Alice" pitchFamily="34" charset="-120"/>
              </a:rPr>
              <a:t>Mindset &amp; Analisis</a:t>
            </a:r>
            <a:endParaRPr lang="en-US" sz="1600" dirty="0"/>
          </a:p>
        </p:txBody>
      </p:sp>
      <p:sp>
        <p:nvSpPr>
          <p:cNvPr id="10" name="Text 7"/>
          <p:cNvSpPr/>
          <p:nvPr/>
        </p:nvSpPr>
        <p:spPr>
          <a:xfrm>
            <a:off x="4159296" y="5909856"/>
            <a:ext cx="2204441" cy="347588"/>
          </a:xfrm>
          <a:prstGeom prst="rect">
            <a:avLst/>
          </a:prstGeom>
          <a:noFill/>
          <a:ln/>
        </p:spPr>
        <p:txBody>
          <a:bodyPr wrap="square" lIns="0" tIns="0" rIns="0" bIns="0" rtlCol="0" anchor="t"/>
          <a:lstStyle/>
          <a:p>
            <a:pPr marL="0" indent="0" algn="r">
              <a:lnSpc>
                <a:spcPts val="1350"/>
              </a:lnSpc>
              <a:buNone/>
            </a:pPr>
            <a:r>
              <a:rPr lang="en-US" sz="1250" dirty="0">
                <a:solidFill>
                  <a:srgbClr val="2C2821"/>
                </a:solidFill>
                <a:latin typeface="Lora" pitchFamily="34" charset="0"/>
                <a:ea typeface="Lora" pitchFamily="34" charset="-122"/>
                <a:cs typeface="Lora" pitchFamily="34" charset="-120"/>
              </a:rPr>
              <a:t>Berpikir strategis, PESTEL, Porter.</a:t>
            </a:r>
            <a:endParaRPr lang="en-US" sz="1250" dirty="0"/>
          </a:p>
        </p:txBody>
      </p:sp>
      <p:sp>
        <p:nvSpPr>
          <p:cNvPr id="11" name="Text 8"/>
          <p:cNvSpPr/>
          <p:nvPr/>
        </p:nvSpPr>
        <p:spPr>
          <a:xfrm>
            <a:off x="3500707" y="3007951"/>
            <a:ext cx="2058089" cy="257261"/>
          </a:xfrm>
          <a:prstGeom prst="rect">
            <a:avLst/>
          </a:prstGeom>
          <a:noFill/>
          <a:ln/>
        </p:spPr>
        <p:txBody>
          <a:bodyPr wrap="none" lIns="0" tIns="0" rIns="0" bIns="0" rtlCol="0" anchor="t"/>
          <a:lstStyle/>
          <a:p>
            <a:pPr marL="0" indent="0" algn="r">
              <a:lnSpc>
                <a:spcPts val="2000"/>
              </a:lnSpc>
              <a:buNone/>
            </a:pPr>
            <a:r>
              <a:rPr lang="en-US" sz="1600" dirty="0">
                <a:solidFill>
                  <a:srgbClr val="233E32"/>
                </a:solidFill>
                <a:latin typeface="Alice" pitchFamily="34" charset="0"/>
                <a:ea typeface="Alice" pitchFamily="34" charset="-122"/>
                <a:cs typeface="Alice" pitchFamily="34" charset="-120"/>
              </a:rPr>
              <a:t>Desain Model Bisnis</a:t>
            </a:r>
            <a:endParaRPr lang="en-US" sz="1600" dirty="0"/>
          </a:p>
        </p:txBody>
      </p:sp>
      <p:sp>
        <p:nvSpPr>
          <p:cNvPr id="12" name="Text 9"/>
          <p:cNvSpPr/>
          <p:nvPr/>
        </p:nvSpPr>
        <p:spPr>
          <a:xfrm>
            <a:off x="3354355" y="3338388"/>
            <a:ext cx="2204441" cy="347588"/>
          </a:xfrm>
          <a:prstGeom prst="rect">
            <a:avLst/>
          </a:prstGeom>
          <a:noFill/>
          <a:ln/>
        </p:spPr>
        <p:txBody>
          <a:bodyPr wrap="square" lIns="0" tIns="0" rIns="0" bIns="0" rtlCol="0" anchor="t"/>
          <a:lstStyle/>
          <a:p>
            <a:pPr marL="0" indent="0" algn="r">
              <a:lnSpc>
                <a:spcPts val="1350"/>
              </a:lnSpc>
              <a:buNone/>
            </a:pPr>
            <a:r>
              <a:rPr lang="en-US" sz="1250" dirty="0">
                <a:solidFill>
                  <a:srgbClr val="2C2821"/>
                </a:solidFill>
                <a:latin typeface="Lora" pitchFamily="34" charset="0"/>
                <a:ea typeface="Lora" pitchFamily="34" charset="-122"/>
                <a:cs typeface="Lora" pitchFamily="34" charset="-120"/>
              </a:rPr>
              <a:t>BMC dan proposisi nilai jelas.</a:t>
            </a:r>
            <a:endParaRPr lang="en-US" sz="1250" dirty="0"/>
          </a:p>
        </p:txBody>
      </p:sp>
      <p:sp>
        <p:nvSpPr>
          <p:cNvPr id="13" name="Text 10"/>
          <p:cNvSpPr/>
          <p:nvPr/>
        </p:nvSpPr>
        <p:spPr>
          <a:xfrm>
            <a:off x="8293767" y="3007951"/>
            <a:ext cx="2058088" cy="257261"/>
          </a:xfrm>
          <a:prstGeom prst="rect">
            <a:avLst/>
          </a:prstGeom>
          <a:noFill/>
          <a:ln/>
        </p:spPr>
        <p:txBody>
          <a:bodyPr wrap="none" lIns="0" tIns="0" rIns="0" bIns="0" rtlCol="0" anchor="t"/>
          <a:lstStyle/>
          <a:p>
            <a:pPr marL="0" indent="0" algn="l">
              <a:lnSpc>
                <a:spcPts val="2000"/>
              </a:lnSpc>
              <a:buNone/>
            </a:pPr>
            <a:r>
              <a:rPr lang="en-US" sz="1600" dirty="0">
                <a:solidFill>
                  <a:srgbClr val="233E32"/>
                </a:solidFill>
                <a:latin typeface="Alice" pitchFamily="34" charset="0"/>
                <a:ea typeface="Alice" pitchFamily="34" charset="-122"/>
                <a:cs typeface="Alice" pitchFamily="34" charset="-120"/>
              </a:rPr>
              <a:t>Go-to-Market</a:t>
            </a:r>
            <a:endParaRPr lang="en-US" sz="1600" dirty="0"/>
          </a:p>
        </p:txBody>
      </p:sp>
      <p:sp>
        <p:nvSpPr>
          <p:cNvPr id="14" name="Text 11"/>
          <p:cNvSpPr/>
          <p:nvPr/>
        </p:nvSpPr>
        <p:spPr>
          <a:xfrm>
            <a:off x="8293767" y="3338388"/>
            <a:ext cx="2204440" cy="347588"/>
          </a:xfrm>
          <a:prstGeom prst="rect">
            <a:avLst/>
          </a:prstGeom>
          <a:noFill/>
          <a:ln/>
        </p:spPr>
        <p:txBody>
          <a:bodyPr wrap="square" lIns="0" tIns="0" rIns="0" bIns="0" rtlCol="0" anchor="t"/>
          <a:lstStyle/>
          <a:p>
            <a:pPr marL="0" indent="0" algn="l">
              <a:lnSpc>
                <a:spcPts val="1350"/>
              </a:lnSpc>
              <a:buNone/>
            </a:pPr>
            <a:r>
              <a:rPr lang="en-US" sz="1250" dirty="0">
                <a:solidFill>
                  <a:srgbClr val="2C2821"/>
                </a:solidFill>
                <a:latin typeface="Lora" pitchFamily="34" charset="0"/>
                <a:ea typeface="Lora" pitchFamily="34" charset="-122"/>
                <a:cs typeface="Lora" pitchFamily="34" charset="-120"/>
              </a:rPr>
              <a:t>STP dan strategi diferensiasi.</a:t>
            </a:r>
            <a:endParaRPr lang="en-US" sz="1250" dirty="0"/>
          </a:p>
        </p:txBody>
      </p:sp>
      <p:sp>
        <p:nvSpPr>
          <p:cNvPr id="15" name="Text 12"/>
          <p:cNvSpPr/>
          <p:nvPr/>
        </p:nvSpPr>
        <p:spPr>
          <a:xfrm>
            <a:off x="9071267" y="5579561"/>
            <a:ext cx="2058088" cy="257261"/>
          </a:xfrm>
          <a:prstGeom prst="rect">
            <a:avLst/>
          </a:prstGeom>
          <a:noFill/>
          <a:ln/>
        </p:spPr>
        <p:txBody>
          <a:bodyPr wrap="none" lIns="0" tIns="0" rIns="0" bIns="0" rtlCol="0" anchor="t"/>
          <a:lstStyle/>
          <a:p>
            <a:pPr marL="0" indent="0" algn="l">
              <a:lnSpc>
                <a:spcPts val="2000"/>
              </a:lnSpc>
              <a:buNone/>
            </a:pPr>
            <a:r>
              <a:rPr lang="en-US" sz="1600" dirty="0">
                <a:solidFill>
                  <a:srgbClr val="233E32"/>
                </a:solidFill>
                <a:latin typeface="Alice" pitchFamily="34" charset="0"/>
                <a:ea typeface="Alice" pitchFamily="34" charset="-122"/>
                <a:cs typeface="Alice" pitchFamily="34" charset="-120"/>
              </a:rPr>
              <a:t>Keputusan Investasi</a:t>
            </a:r>
            <a:endParaRPr lang="en-US" sz="1600" dirty="0"/>
          </a:p>
        </p:txBody>
      </p:sp>
      <p:sp>
        <p:nvSpPr>
          <p:cNvPr id="16" name="Text 13"/>
          <p:cNvSpPr/>
          <p:nvPr/>
        </p:nvSpPr>
        <p:spPr>
          <a:xfrm>
            <a:off x="9071267" y="5909998"/>
            <a:ext cx="2204441" cy="347588"/>
          </a:xfrm>
          <a:prstGeom prst="rect">
            <a:avLst/>
          </a:prstGeom>
          <a:noFill/>
          <a:ln/>
        </p:spPr>
        <p:txBody>
          <a:bodyPr wrap="square" lIns="0" tIns="0" rIns="0" bIns="0" rtlCol="0" anchor="t"/>
          <a:lstStyle/>
          <a:p>
            <a:pPr marL="0" indent="0" algn="l">
              <a:lnSpc>
                <a:spcPts val="1350"/>
              </a:lnSpc>
              <a:buNone/>
            </a:pPr>
            <a:r>
              <a:rPr lang="en-US" sz="1250" dirty="0">
                <a:solidFill>
                  <a:srgbClr val="2C2821"/>
                </a:solidFill>
                <a:latin typeface="Lora" pitchFamily="34" charset="0"/>
                <a:ea typeface="Lora" pitchFamily="34" charset="-122"/>
                <a:cs typeface="Lora" pitchFamily="34" charset="-120"/>
              </a:rPr>
              <a:t>NPV, IRR, proyeksi keuangan.</a:t>
            </a:r>
            <a:endParaRPr lang="en-US" sz="1250" dirty="0"/>
          </a:p>
        </p:txBody>
      </p:sp>
      <p:sp>
        <p:nvSpPr>
          <p:cNvPr id="17" name="Text 14"/>
          <p:cNvSpPr/>
          <p:nvPr/>
        </p:nvSpPr>
        <p:spPr>
          <a:xfrm>
            <a:off x="781407" y="6943249"/>
            <a:ext cx="13067586" cy="184785"/>
          </a:xfrm>
          <a:prstGeom prst="rect">
            <a:avLst/>
          </a:prstGeom>
          <a:noFill/>
          <a:ln/>
        </p:spPr>
        <p:txBody>
          <a:bodyPr wrap="none" lIns="0" tIns="0" rIns="0" bIns="0" rtlCol="0" anchor="t"/>
          <a:lstStyle/>
          <a:p>
            <a:pPr marL="0" indent="0" algn="l">
              <a:lnSpc>
                <a:spcPts val="1450"/>
              </a:lnSpc>
              <a:buNone/>
            </a:pPr>
            <a:r>
              <a:rPr lang="en-US" sz="1050" b="1" dirty="0">
                <a:solidFill>
                  <a:srgbClr val="2C2821"/>
                </a:solidFill>
                <a:latin typeface="Lora" pitchFamily="34" charset="0"/>
                <a:ea typeface="Lora" pitchFamily="34" charset="-122"/>
                <a:cs typeface="Lora" pitchFamily="34" charset="-120"/>
              </a:rPr>
              <a:t>Target Peserta:</a:t>
            </a:r>
            <a:r>
              <a:rPr lang="en-US" sz="1050" dirty="0">
                <a:solidFill>
                  <a:srgbClr val="2C2821"/>
                </a:solidFill>
                <a:latin typeface="Lora" pitchFamily="34" charset="0"/>
                <a:ea typeface="Lora" pitchFamily="34" charset="-122"/>
                <a:cs typeface="Lora" pitchFamily="34" charset="-120"/>
              </a:rPr>
              <a:t> Manager, Senior Officer, Banker, Business Owner │ Format: Full Day (±8 Jam) │ In-Class + Mini Exercise + Case Study + Workshop</a:t>
            </a:r>
            <a:endParaRPr lang="en-US" sz="1050" dirty="0"/>
          </a:p>
        </p:txBody>
      </p:sp>
      <p:pic>
        <p:nvPicPr>
          <p:cNvPr id="18" name="Image 1" descr="preencoded.png"/>
          <p:cNvPicPr>
            <a:picLocks noChangeAspect="1"/>
          </p:cNvPicPr>
          <p:nvPr/>
        </p:nvPicPr>
        <p:blipFill>
          <a:blip r:embed="rId4"/>
          <a:stretch>
            <a:fillRect/>
          </a:stretch>
        </p:blipFill>
        <p:spPr>
          <a:xfrm>
            <a:off x="195263" y="196572"/>
            <a:ext cx="706279" cy="68139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280190" y="1337786"/>
            <a:ext cx="1502331" cy="300990"/>
          </a:xfrm>
          <a:prstGeom prst="roundRect">
            <a:avLst>
              <a:gd name="adj" fmla="val 6726"/>
            </a:avLst>
          </a:prstGeom>
          <a:solidFill>
            <a:srgbClr val="D7F4E4"/>
          </a:solidFill>
          <a:ln/>
        </p:spPr>
      </p:sp>
      <p:sp>
        <p:nvSpPr>
          <p:cNvPr id="4" name="Text 1"/>
          <p:cNvSpPr/>
          <p:nvPr/>
        </p:nvSpPr>
        <p:spPr>
          <a:xfrm>
            <a:off x="6381393" y="1388388"/>
            <a:ext cx="1299924" cy="199787"/>
          </a:xfrm>
          <a:prstGeom prst="rect">
            <a:avLst/>
          </a:prstGeom>
          <a:noFill/>
          <a:ln/>
        </p:spPr>
        <p:txBody>
          <a:bodyPr wrap="none" lIns="0" tIns="0" rIns="0" bIns="0" rtlCol="0" anchor="t"/>
          <a:lstStyle/>
          <a:p>
            <a:pPr marL="0" indent="0" algn="l">
              <a:lnSpc>
                <a:spcPts val="1550"/>
              </a:lnSpc>
              <a:buNone/>
            </a:pPr>
            <a:r>
              <a:rPr lang="en-US" sz="1050" dirty="0">
                <a:solidFill>
                  <a:srgbClr val="2C2821"/>
                </a:solidFill>
                <a:latin typeface="Lora" pitchFamily="34" charset="0"/>
                <a:ea typeface="Lora" pitchFamily="34" charset="-122"/>
                <a:cs typeface="Lora" pitchFamily="34" charset="-120"/>
              </a:rPr>
              <a:t>LPK-DKN-STRAT-02</a:t>
            </a:r>
            <a:endParaRPr lang="en-US" sz="1050" dirty="0"/>
          </a:p>
        </p:txBody>
      </p:sp>
      <p:sp>
        <p:nvSpPr>
          <p:cNvPr id="5" name="Shape 2"/>
          <p:cNvSpPr/>
          <p:nvPr/>
        </p:nvSpPr>
        <p:spPr>
          <a:xfrm>
            <a:off x="7866817" y="1330166"/>
            <a:ext cx="2638306" cy="316230"/>
          </a:xfrm>
          <a:prstGeom prst="roundRect">
            <a:avLst>
              <a:gd name="adj" fmla="val 6402"/>
            </a:avLst>
          </a:prstGeom>
          <a:noFill/>
          <a:ln w="7620">
            <a:solidFill>
              <a:srgbClr val="1B5F39"/>
            </a:solidFill>
            <a:prstDash val="solid"/>
          </a:ln>
        </p:spPr>
      </p:sp>
      <p:sp>
        <p:nvSpPr>
          <p:cNvPr id="6" name="Text 3"/>
          <p:cNvSpPr/>
          <p:nvPr/>
        </p:nvSpPr>
        <p:spPr>
          <a:xfrm>
            <a:off x="7975640" y="1388388"/>
            <a:ext cx="2420660" cy="199787"/>
          </a:xfrm>
          <a:prstGeom prst="rect">
            <a:avLst/>
          </a:prstGeom>
          <a:noFill/>
          <a:ln/>
        </p:spPr>
        <p:txBody>
          <a:bodyPr wrap="none" lIns="0" tIns="0" rIns="0" bIns="0" rtlCol="0" anchor="t"/>
          <a:lstStyle/>
          <a:p>
            <a:pPr marL="0" indent="0" algn="l">
              <a:lnSpc>
                <a:spcPts val="1550"/>
              </a:lnSpc>
              <a:buNone/>
            </a:pPr>
            <a:r>
              <a:rPr lang="en-US" sz="1050" dirty="0">
                <a:solidFill>
                  <a:srgbClr val="1B5F39"/>
                </a:solidFill>
                <a:latin typeface="Lora" pitchFamily="34" charset="0"/>
                <a:ea typeface="Lora" pitchFamily="34" charset="-122"/>
                <a:cs typeface="Lora" pitchFamily="34" charset="-120"/>
              </a:rPr>
              <a:t>2 × FULL DAY • EXECUTIVE TRAINING</a:t>
            </a:r>
            <a:endParaRPr lang="en-US" sz="1050" dirty="0"/>
          </a:p>
        </p:txBody>
      </p:sp>
      <p:sp>
        <p:nvSpPr>
          <p:cNvPr id="7" name="Text 4"/>
          <p:cNvSpPr/>
          <p:nvPr/>
        </p:nvSpPr>
        <p:spPr>
          <a:xfrm>
            <a:off x="6280190" y="1703665"/>
            <a:ext cx="7556421" cy="1054179"/>
          </a:xfrm>
          <a:prstGeom prst="rect">
            <a:avLst/>
          </a:prstGeom>
          <a:noFill/>
          <a:ln/>
        </p:spPr>
        <p:txBody>
          <a:bodyPr wrap="square" lIns="0" tIns="0" rIns="0" bIns="0" rtlCol="0" anchor="t"/>
          <a:lstStyle/>
          <a:p>
            <a:pPr marL="0" indent="0" algn="l">
              <a:lnSpc>
                <a:spcPts val="4150"/>
              </a:lnSpc>
              <a:buNone/>
            </a:pPr>
            <a:r>
              <a:rPr lang="en-US" sz="3300" dirty="0">
                <a:solidFill>
                  <a:srgbClr val="233E32"/>
                </a:solidFill>
                <a:latin typeface="Alice" pitchFamily="34" charset="0"/>
                <a:ea typeface="Alice" pitchFamily="34" charset="-122"/>
                <a:cs typeface="Alice" pitchFamily="34" charset="-120"/>
              </a:rPr>
              <a:t>Think Like an Investor: Financial Awareness &amp; Decision Making</a:t>
            </a:r>
            <a:endParaRPr lang="en-US" sz="3300" dirty="0"/>
          </a:p>
        </p:txBody>
      </p:sp>
      <p:sp>
        <p:nvSpPr>
          <p:cNvPr id="8" name="Shape 5"/>
          <p:cNvSpPr/>
          <p:nvPr/>
        </p:nvSpPr>
        <p:spPr>
          <a:xfrm>
            <a:off x="6158746" y="2972872"/>
            <a:ext cx="3416856" cy="3926562"/>
          </a:xfrm>
          <a:prstGeom prst="roundRect">
            <a:avLst>
              <a:gd name="adj" fmla="val 741"/>
            </a:avLst>
          </a:prstGeom>
          <a:solidFill>
            <a:srgbClr val="1B5F39"/>
          </a:solidFill>
          <a:ln/>
        </p:spPr>
      </p:sp>
      <p:sp>
        <p:nvSpPr>
          <p:cNvPr id="9" name="Text 6"/>
          <p:cNvSpPr/>
          <p:nvPr/>
        </p:nvSpPr>
        <p:spPr>
          <a:xfrm>
            <a:off x="6327338" y="3116223"/>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FFFFFF"/>
                </a:solidFill>
                <a:latin typeface="Alice" pitchFamily="34" charset="0"/>
                <a:ea typeface="Alice" pitchFamily="34" charset="-122"/>
                <a:cs typeface="Alice" pitchFamily="34" charset="-120"/>
              </a:rPr>
              <a:t>Untuk Siapa?</a:t>
            </a:r>
            <a:endParaRPr lang="en-US" sz="1650" dirty="0"/>
          </a:p>
        </p:txBody>
      </p:sp>
      <p:sp>
        <p:nvSpPr>
          <p:cNvPr id="10" name="Text 7"/>
          <p:cNvSpPr/>
          <p:nvPr/>
        </p:nvSpPr>
        <p:spPr>
          <a:xfrm>
            <a:off x="6327338" y="3523059"/>
            <a:ext cx="3079671" cy="998696"/>
          </a:xfrm>
          <a:prstGeom prst="rect">
            <a:avLst/>
          </a:prstGeom>
          <a:noFill/>
          <a:ln/>
        </p:spPr>
        <p:txBody>
          <a:bodyPr wrap="square" lIns="0" tIns="0" rIns="0" bIns="0" rtlCol="0" anchor="t"/>
          <a:lstStyle/>
          <a:p>
            <a:pPr marL="0" indent="0" algn="l">
              <a:lnSpc>
                <a:spcPts val="1950"/>
              </a:lnSpc>
              <a:buNone/>
            </a:pPr>
            <a:r>
              <a:rPr lang="en-US" sz="1300" dirty="0">
                <a:solidFill>
                  <a:srgbClr val="FFFFFF"/>
                </a:solidFill>
                <a:latin typeface="Lora" pitchFamily="34" charset="0"/>
                <a:ea typeface="Lora" pitchFamily="34" charset="-122"/>
                <a:cs typeface="Lora" pitchFamily="34" charset="-120"/>
              </a:rPr>
              <a:t>Middle–Senior Management lintas industri yang perlu mengambil keputusan bisnis lebih strategis dan berbasis data finansial.</a:t>
            </a:r>
            <a:endParaRPr lang="en-US" sz="1300" dirty="0"/>
          </a:p>
        </p:txBody>
      </p:sp>
      <p:sp>
        <p:nvSpPr>
          <p:cNvPr id="11" name="Text 8"/>
          <p:cNvSpPr/>
          <p:nvPr/>
        </p:nvSpPr>
        <p:spPr>
          <a:xfrm>
            <a:off x="6327338" y="4665107"/>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FFFFFF"/>
                </a:solidFill>
                <a:latin typeface="Alice" pitchFamily="34" charset="0"/>
                <a:ea typeface="Alice" pitchFamily="34" charset="-122"/>
                <a:cs typeface="Alice" pitchFamily="34" charset="-120"/>
              </a:rPr>
              <a:t>Transformasi Kunci</a:t>
            </a:r>
            <a:endParaRPr lang="en-US" sz="1650" dirty="0"/>
          </a:p>
        </p:txBody>
      </p:sp>
      <p:sp>
        <p:nvSpPr>
          <p:cNvPr id="12" name="Text 9"/>
          <p:cNvSpPr/>
          <p:nvPr/>
        </p:nvSpPr>
        <p:spPr>
          <a:xfrm>
            <a:off x="6327338" y="5071943"/>
            <a:ext cx="3079671" cy="1248370"/>
          </a:xfrm>
          <a:prstGeom prst="rect">
            <a:avLst/>
          </a:prstGeom>
          <a:noFill/>
          <a:ln/>
        </p:spPr>
        <p:txBody>
          <a:bodyPr wrap="square" lIns="0" tIns="0" rIns="0" bIns="0" rtlCol="0" anchor="t"/>
          <a:lstStyle/>
          <a:p>
            <a:pPr marL="0" indent="0" algn="l">
              <a:lnSpc>
                <a:spcPts val="1950"/>
              </a:lnSpc>
              <a:buNone/>
            </a:pPr>
            <a:r>
              <a:rPr lang="en-US" sz="1300" dirty="0">
                <a:solidFill>
                  <a:srgbClr val="FFFFFF"/>
                </a:solidFill>
                <a:latin typeface="Lora" pitchFamily="34" charset="0"/>
                <a:ea typeface="Lora" pitchFamily="34" charset="-122"/>
                <a:cs typeface="Lora" pitchFamily="34" charset="-120"/>
              </a:rPr>
              <a:t>Dari pola pikir </a:t>
            </a:r>
            <a:r>
              <a:rPr lang="en-US" sz="1300" b="1" dirty="0">
                <a:solidFill>
                  <a:srgbClr val="FFFFFF"/>
                </a:solidFill>
                <a:latin typeface="Lora" pitchFamily="34" charset="0"/>
                <a:ea typeface="Lora" pitchFamily="34" charset="-122"/>
                <a:cs typeface="Lora" pitchFamily="34" charset="-120"/>
              </a:rPr>
              <a:t>operator</a:t>
            </a:r>
            <a:r>
              <a:rPr lang="en-US" sz="1300" dirty="0">
                <a:solidFill>
                  <a:srgbClr val="FFFFFF"/>
                </a:solidFill>
                <a:latin typeface="Lora" pitchFamily="34" charset="0"/>
                <a:ea typeface="Lora" pitchFamily="34" charset="-122"/>
                <a:cs typeface="Lora" pitchFamily="34" charset="-120"/>
              </a:rPr>
              <a:t> (menjalankan tugas) menjadi pola pikir </a:t>
            </a:r>
            <a:r>
              <a:rPr lang="en-US" sz="1300" b="1" dirty="0">
                <a:solidFill>
                  <a:srgbClr val="FFFFFF"/>
                </a:solidFill>
                <a:latin typeface="Lora" pitchFamily="34" charset="0"/>
                <a:ea typeface="Lora" pitchFamily="34" charset="-122"/>
                <a:cs typeface="Lora" pitchFamily="34" charset="-120"/>
              </a:rPr>
              <a:t>investor</a:t>
            </a:r>
            <a:r>
              <a:rPr lang="en-US" sz="1300" dirty="0">
                <a:solidFill>
                  <a:srgbClr val="FFFFFF"/>
                </a:solidFill>
                <a:latin typeface="Lora" pitchFamily="34" charset="0"/>
                <a:ea typeface="Lora" pitchFamily="34" charset="-122"/>
                <a:cs typeface="Lora" pitchFamily="34" charset="-120"/>
              </a:rPr>
              <a:t> (mengevaluasi setiap keputusan sebagai investasi yang menghasilkan ROI).</a:t>
            </a:r>
            <a:endParaRPr lang="en-US" sz="1300" dirty="0"/>
          </a:p>
        </p:txBody>
      </p:sp>
      <p:sp>
        <p:nvSpPr>
          <p:cNvPr id="13" name="Text 10"/>
          <p:cNvSpPr/>
          <p:nvPr/>
        </p:nvSpPr>
        <p:spPr>
          <a:xfrm>
            <a:off x="9873258" y="3116223"/>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233E32"/>
                </a:solidFill>
                <a:latin typeface="Alice" pitchFamily="34" charset="0"/>
                <a:ea typeface="Alice" pitchFamily="34" charset="-122"/>
                <a:cs typeface="Alice" pitchFamily="34" charset="-120"/>
              </a:rPr>
              <a:t>Key Outcomes</a:t>
            </a:r>
            <a:endParaRPr lang="en-US" sz="1650" dirty="0"/>
          </a:p>
        </p:txBody>
      </p:sp>
      <p:sp>
        <p:nvSpPr>
          <p:cNvPr id="14" name="Text 11"/>
          <p:cNvSpPr/>
          <p:nvPr/>
        </p:nvSpPr>
        <p:spPr>
          <a:xfrm>
            <a:off x="9873258" y="3523059"/>
            <a:ext cx="3970853" cy="2197894"/>
          </a:xfrm>
          <a:prstGeom prst="rect">
            <a:avLst/>
          </a:prstGeom>
          <a:noFill/>
          <a:ln/>
        </p:spPr>
        <p:txBody>
          <a:bodyPr wrap="square" lIns="0" tIns="0" rIns="0" bIns="0" rtlCol="0" anchor="t"/>
          <a:lstStyle/>
          <a:p>
            <a:pPr marL="342900" indent="-342900" algn="l">
              <a:lnSpc>
                <a:spcPts val="1950"/>
              </a:lnSpc>
              <a:buSzPct val="100000"/>
              <a:buChar char="•"/>
            </a:pPr>
            <a:r>
              <a:rPr lang="en-US" sz="1300" dirty="0">
                <a:solidFill>
                  <a:srgbClr val="2C2821"/>
                </a:solidFill>
                <a:latin typeface="Lora" pitchFamily="34" charset="0"/>
                <a:ea typeface="Lora" pitchFamily="34" charset="-122"/>
                <a:cs typeface="Lora" pitchFamily="34" charset="-120"/>
              </a:rPr>
              <a:t>Setiap keputusan adalah keputusan investasi — ROI, TCO, opportunity cost</a:t>
            </a:r>
            <a:endParaRPr lang="en-US" sz="1300" dirty="0"/>
          </a:p>
          <a:p>
            <a:pPr marL="342900" indent="-342900" algn="l">
              <a:lnSpc>
                <a:spcPts val="1950"/>
              </a:lnSpc>
              <a:buSzPct val="100000"/>
              <a:buChar char="•"/>
            </a:pPr>
            <a:r>
              <a:rPr lang="en-US" sz="1300" dirty="0">
                <a:solidFill>
                  <a:srgbClr val="2C2821"/>
                </a:solidFill>
                <a:latin typeface="Lora" pitchFamily="34" charset="0"/>
                <a:ea typeface="Lora" pitchFamily="34" charset="-122"/>
                <a:cs typeface="Lora" pitchFamily="34" charset="-120"/>
              </a:rPr>
              <a:t>Identifikasi hidden cost dan decision biases yang tidak disadari</a:t>
            </a:r>
            <a:endParaRPr lang="en-US" sz="1300" dirty="0"/>
          </a:p>
          <a:p>
            <a:pPr marL="342900" indent="-342900" algn="l">
              <a:lnSpc>
                <a:spcPts val="1950"/>
              </a:lnSpc>
              <a:buSzPct val="100000"/>
              <a:buChar char="•"/>
            </a:pPr>
            <a:r>
              <a:rPr lang="en-US" sz="1300" dirty="0">
                <a:solidFill>
                  <a:srgbClr val="2C2821"/>
                </a:solidFill>
                <a:latin typeface="Lora" pitchFamily="34" charset="0"/>
                <a:ea typeface="Lora" pitchFamily="34" charset="-122"/>
                <a:cs typeface="Lora" pitchFamily="34" charset="-120"/>
              </a:rPr>
              <a:t>Buat keputusan buy vs lease secara terstruktur (5 variabel penentu)</a:t>
            </a:r>
            <a:endParaRPr lang="en-US" sz="1300" dirty="0"/>
          </a:p>
          <a:p>
            <a:pPr marL="342900" indent="-342900" algn="l">
              <a:lnSpc>
                <a:spcPts val="1950"/>
              </a:lnSpc>
              <a:buSzPct val="100000"/>
              <a:buChar char="•"/>
            </a:pPr>
            <a:r>
              <a:rPr lang="en-US" sz="1300" dirty="0">
                <a:solidFill>
                  <a:srgbClr val="2C2821"/>
                </a:solidFill>
                <a:latin typeface="Lora" pitchFamily="34" charset="0"/>
                <a:ea typeface="Lora" pitchFamily="34" charset="-122"/>
                <a:cs typeface="Lora" pitchFamily="34" charset="-120"/>
              </a:rPr>
              <a:t>Kelola aset idle secara produktif dan efisien</a:t>
            </a:r>
            <a:endParaRPr lang="en-US" sz="1300" dirty="0"/>
          </a:p>
          <a:p>
            <a:pPr marL="342900" indent="-342900" algn="l">
              <a:lnSpc>
                <a:spcPts val="1950"/>
              </a:lnSpc>
              <a:buSzPct val="100000"/>
              <a:buChar char="•"/>
            </a:pPr>
            <a:r>
              <a:rPr lang="en-US" sz="1300" dirty="0">
                <a:solidFill>
                  <a:srgbClr val="2C2821"/>
                </a:solidFill>
                <a:latin typeface="Lora" pitchFamily="34" charset="0"/>
                <a:ea typeface="Lora" pitchFamily="34" charset="-122"/>
                <a:cs typeface="Lora" pitchFamily="34" charset="-120"/>
              </a:rPr>
              <a:t>Rancang action plan efisiensi konkret 90 hari</a:t>
            </a:r>
            <a:endParaRPr lang="en-US" sz="1300" dirty="0"/>
          </a:p>
        </p:txBody>
      </p:sp>
      <p:sp>
        <p:nvSpPr>
          <p:cNvPr id="15" name="Text 12"/>
          <p:cNvSpPr/>
          <p:nvPr/>
        </p:nvSpPr>
        <p:spPr>
          <a:xfrm>
            <a:off x="9873258" y="5864304"/>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233E32"/>
                </a:solidFill>
                <a:latin typeface="Alice" pitchFamily="34" charset="0"/>
                <a:ea typeface="Alice" pitchFamily="34" charset="-122"/>
                <a:cs typeface="Alice" pitchFamily="34" charset="-120"/>
              </a:rPr>
              <a:t>Format</a:t>
            </a:r>
            <a:endParaRPr lang="en-US" sz="1650" dirty="0"/>
          </a:p>
        </p:txBody>
      </p:sp>
      <p:sp>
        <p:nvSpPr>
          <p:cNvPr id="16" name="Text 13"/>
          <p:cNvSpPr/>
          <p:nvPr/>
        </p:nvSpPr>
        <p:spPr>
          <a:xfrm>
            <a:off x="9873258" y="6271141"/>
            <a:ext cx="3970853" cy="499348"/>
          </a:xfrm>
          <a:prstGeom prst="rect">
            <a:avLst/>
          </a:prstGeom>
          <a:noFill/>
          <a:ln/>
        </p:spPr>
        <p:txBody>
          <a:bodyPr wrap="square" lIns="0" tIns="0" rIns="0" bIns="0" rtlCol="0" anchor="t"/>
          <a:lstStyle/>
          <a:p>
            <a:pPr marL="0" indent="0" algn="l">
              <a:lnSpc>
                <a:spcPts val="1950"/>
              </a:lnSpc>
              <a:buNone/>
            </a:pPr>
            <a:r>
              <a:rPr lang="en-US" sz="1300" dirty="0">
                <a:solidFill>
                  <a:srgbClr val="2C2821"/>
                </a:solidFill>
                <a:latin typeface="Lora" pitchFamily="34" charset="0"/>
                <a:ea typeface="Lora" pitchFamily="34" charset="-122"/>
                <a:cs typeface="Lora" pitchFamily="34" charset="-120"/>
              </a:rPr>
              <a:t>2 × Full Day (2 × 8 Jam) │ Executive Storytelling + Workshop + Case Study</a:t>
            </a:r>
            <a:endParaRPr lang="en-US" sz="1300" dirty="0"/>
          </a:p>
        </p:txBody>
      </p:sp>
      <p:pic>
        <p:nvPicPr>
          <p:cNvPr id="17" name="Image 1" descr="preencoded.png"/>
          <p:cNvPicPr>
            <a:picLocks noChangeAspect="1"/>
          </p:cNvPicPr>
          <p:nvPr/>
        </p:nvPicPr>
        <p:blipFill>
          <a:blip r:embed="rId4"/>
          <a:stretch>
            <a:fillRect/>
          </a:stretch>
        </p:blipFill>
        <p:spPr>
          <a:xfrm>
            <a:off x="13805494" y="199668"/>
            <a:ext cx="717352" cy="69222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744260" y="1057037"/>
            <a:ext cx="1079302" cy="196929"/>
          </a:xfrm>
          <a:prstGeom prst="roundRect">
            <a:avLst>
              <a:gd name="adj" fmla="val 7370"/>
            </a:avLst>
          </a:prstGeom>
          <a:solidFill>
            <a:srgbClr val="D7F4E4"/>
          </a:solidFill>
          <a:ln/>
        </p:spPr>
      </p:sp>
      <p:sp>
        <p:nvSpPr>
          <p:cNvPr id="3" name="Text 1"/>
          <p:cNvSpPr/>
          <p:nvPr/>
        </p:nvSpPr>
        <p:spPr>
          <a:xfrm>
            <a:off x="816769" y="1093232"/>
            <a:ext cx="934283" cy="124539"/>
          </a:xfrm>
          <a:prstGeom prst="rect">
            <a:avLst/>
          </a:prstGeom>
          <a:noFill/>
          <a:ln/>
        </p:spPr>
        <p:txBody>
          <a:bodyPr wrap="none" lIns="0" tIns="0" rIns="0" bIns="0" rtlCol="0" anchor="t"/>
          <a:lstStyle/>
          <a:p>
            <a:pPr marL="0" indent="0" algn="l">
              <a:lnSpc>
                <a:spcPts val="950"/>
              </a:lnSpc>
              <a:buNone/>
            </a:pPr>
            <a:r>
              <a:rPr lang="en-US" sz="750" dirty="0">
                <a:solidFill>
                  <a:srgbClr val="2C2821"/>
                </a:solidFill>
                <a:latin typeface="Lora" pitchFamily="34" charset="0"/>
                <a:ea typeface="Lora" pitchFamily="34" charset="-122"/>
                <a:cs typeface="Lora" pitchFamily="34" charset="-120"/>
              </a:rPr>
              <a:t>LPK-DKN-STRAT-03</a:t>
            </a:r>
            <a:endParaRPr lang="en-US" sz="750" dirty="0"/>
          </a:p>
        </p:txBody>
      </p:sp>
      <p:sp>
        <p:nvSpPr>
          <p:cNvPr id="4" name="Shape 2"/>
          <p:cNvSpPr/>
          <p:nvPr/>
        </p:nvSpPr>
        <p:spPr>
          <a:xfrm>
            <a:off x="1883926" y="1049417"/>
            <a:ext cx="1634966" cy="212169"/>
          </a:xfrm>
          <a:prstGeom prst="roundRect">
            <a:avLst>
              <a:gd name="adj" fmla="val 6841"/>
            </a:avLst>
          </a:prstGeom>
          <a:noFill/>
          <a:ln w="7620">
            <a:solidFill>
              <a:srgbClr val="1B5F39"/>
            </a:solidFill>
            <a:prstDash val="solid"/>
          </a:ln>
        </p:spPr>
      </p:sp>
      <p:sp>
        <p:nvSpPr>
          <p:cNvPr id="5" name="Text 3"/>
          <p:cNvSpPr/>
          <p:nvPr/>
        </p:nvSpPr>
        <p:spPr>
          <a:xfrm>
            <a:off x="1964055" y="1093232"/>
            <a:ext cx="1474708" cy="124539"/>
          </a:xfrm>
          <a:prstGeom prst="rect">
            <a:avLst/>
          </a:prstGeom>
          <a:noFill/>
          <a:ln/>
        </p:spPr>
        <p:txBody>
          <a:bodyPr wrap="none" lIns="0" tIns="0" rIns="0" bIns="0" rtlCol="0" anchor="t"/>
          <a:lstStyle/>
          <a:p>
            <a:pPr marL="0" indent="0" algn="l">
              <a:lnSpc>
                <a:spcPts val="950"/>
              </a:lnSpc>
              <a:buNone/>
            </a:pPr>
            <a:r>
              <a:rPr lang="en-US" sz="750" dirty="0">
                <a:solidFill>
                  <a:srgbClr val="1B5F39"/>
                </a:solidFill>
                <a:latin typeface="Lora" pitchFamily="34" charset="0"/>
                <a:ea typeface="Lora" pitchFamily="34" charset="-122"/>
                <a:cs typeface="Lora" pitchFamily="34" charset="-120"/>
              </a:rPr>
              <a:t>2 HARI INTENSIF • KHUSUS BPD</a:t>
            </a:r>
            <a:endParaRPr lang="en-US" sz="750" dirty="0"/>
          </a:p>
        </p:txBody>
      </p:sp>
      <p:sp>
        <p:nvSpPr>
          <p:cNvPr id="6" name="Text 4"/>
          <p:cNvSpPr/>
          <p:nvPr/>
        </p:nvSpPr>
        <p:spPr>
          <a:xfrm>
            <a:off x="744260" y="1290995"/>
            <a:ext cx="11229856" cy="378023"/>
          </a:xfrm>
          <a:prstGeom prst="rect">
            <a:avLst/>
          </a:prstGeom>
          <a:noFill/>
          <a:ln/>
        </p:spPr>
        <p:txBody>
          <a:bodyPr wrap="none" lIns="0" tIns="0" rIns="0" bIns="0" rtlCol="0" anchor="t"/>
          <a:lstStyle/>
          <a:p>
            <a:pPr marL="0" indent="0" algn="l">
              <a:lnSpc>
                <a:spcPts val="2950"/>
              </a:lnSpc>
              <a:buNone/>
            </a:pPr>
            <a:r>
              <a:rPr lang="en-US" sz="2350" dirty="0">
                <a:solidFill>
                  <a:srgbClr val="233E32"/>
                </a:solidFill>
                <a:latin typeface="Alice" pitchFamily="34" charset="0"/>
                <a:ea typeface="Alice" pitchFamily="34" charset="-122"/>
                <a:cs typeface="Alice" pitchFamily="34" charset="-120"/>
              </a:rPr>
              <a:t>Strategic Branch Classification &amp; Network Optimization Using GE McKinsey Matrix</a:t>
            </a:r>
            <a:endParaRPr lang="en-US" sz="2350" dirty="0"/>
          </a:p>
        </p:txBody>
      </p:sp>
      <p:sp>
        <p:nvSpPr>
          <p:cNvPr id="7" name="Text 5"/>
          <p:cNvSpPr/>
          <p:nvPr/>
        </p:nvSpPr>
        <p:spPr>
          <a:xfrm>
            <a:off x="744260" y="1779508"/>
            <a:ext cx="13141881" cy="311468"/>
          </a:xfrm>
          <a:prstGeom prst="rect">
            <a:avLst/>
          </a:prstGeom>
          <a:noFill/>
          <a:ln/>
        </p:spPr>
        <p:txBody>
          <a:bodyPr wrap="square" lIns="0" tIns="0" rIns="0" bIns="0" rtlCol="0" anchor="t"/>
          <a:lstStyle/>
          <a:p>
            <a:pPr marL="0" indent="0" algn="l">
              <a:lnSpc>
                <a:spcPts val="1200"/>
              </a:lnSpc>
              <a:buNone/>
            </a:pPr>
            <a:r>
              <a:rPr lang="en-US" sz="950" dirty="0">
                <a:solidFill>
                  <a:srgbClr val="2C2821"/>
                </a:solidFill>
                <a:latin typeface="Lora" pitchFamily="34" charset="0"/>
                <a:ea typeface="Lora" pitchFamily="34" charset="-122"/>
                <a:cs typeface="Lora" pitchFamily="34" charset="-120"/>
              </a:rPr>
              <a:t>Program executive training eksklusif dua hari yang dirancang khusus untuk </a:t>
            </a:r>
            <a:r>
              <a:rPr lang="en-US" sz="950" b="1" dirty="0">
                <a:solidFill>
                  <a:srgbClr val="2C2821"/>
                </a:solidFill>
                <a:latin typeface="Lora" pitchFamily="34" charset="0"/>
                <a:ea typeface="Lora" pitchFamily="34" charset="-122"/>
                <a:cs typeface="Lora" pitchFamily="34" charset="-120"/>
              </a:rPr>
              <a:t>Bank Pembangunan Daerah</a:t>
            </a:r>
            <a:r>
              <a:rPr lang="en-US" sz="950" dirty="0">
                <a:solidFill>
                  <a:srgbClr val="2C2821"/>
                </a:solidFill>
                <a:latin typeface="Lora" pitchFamily="34" charset="0"/>
                <a:ea typeface="Lora" pitchFamily="34" charset="-122"/>
                <a:cs typeface="Lora" pitchFamily="34" charset="-120"/>
              </a:rPr>
              <a:t> — institusi dengan mandat ganda unik: profit dan pembangunan daerah. Menghasilkan sistem klasifikasi cabang 5-tier yang dapat dipertahankan secara strategis kepada Direksi maupun Pemda pemegang saham.</a:t>
            </a:r>
            <a:endParaRPr lang="en-US" sz="950" dirty="0"/>
          </a:p>
        </p:txBody>
      </p:sp>
      <p:pic>
        <p:nvPicPr>
          <p:cNvPr id="8" name="Image 0" descr="preencoded.png"/>
          <p:cNvPicPr>
            <a:picLocks noChangeAspect="1"/>
          </p:cNvPicPr>
          <p:nvPr/>
        </p:nvPicPr>
        <p:blipFill>
          <a:blip r:embed="rId3"/>
          <a:stretch>
            <a:fillRect/>
          </a:stretch>
        </p:blipFill>
        <p:spPr>
          <a:xfrm>
            <a:off x="744260" y="2173843"/>
            <a:ext cx="8542139" cy="4767620"/>
          </a:xfrm>
          <a:prstGeom prst="rect">
            <a:avLst/>
          </a:prstGeom>
        </p:spPr>
      </p:pic>
      <p:pic>
        <p:nvPicPr>
          <p:cNvPr id="9" name="Image 1" descr="preencoded.png"/>
          <p:cNvPicPr>
            <a:picLocks noChangeAspect="1"/>
          </p:cNvPicPr>
          <p:nvPr/>
        </p:nvPicPr>
        <p:blipFill>
          <a:blip r:embed="rId4"/>
          <a:stretch>
            <a:fillRect/>
          </a:stretch>
        </p:blipFill>
        <p:spPr>
          <a:xfrm>
            <a:off x="744260" y="2173843"/>
            <a:ext cx="8542139" cy="4767620"/>
          </a:xfrm>
          <a:prstGeom prst="rect">
            <a:avLst/>
          </a:prstGeom>
        </p:spPr>
      </p:pic>
      <p:sp>
        <p:nvSpPr>
          <p:cNvPr id="10" name="Text 6"/>
          <p:cNvSpPr/>
          <p:nvPr/>
        </p:nvSpPr>
        <p:spPr>
          <a:xfrm>
            <a:off x="744260" y="7024330"/>
            <a:ext cx="13141881" cy="155734"/>
          </a:xfrm>
          <a:prstGeom prst="rect">
            <a:avLst/>
          </a:prstGeom>
          <a:noFill/>
          <a:ln/>
        </p:spPr>
        <p:txBody>
          <a:bodyPr wrap="none" lIns="0" tIns="0" rIns="0" bIns="0" rtlCol="0" anchor="t"/>
          <a:lstStyle/>
          <a:p>
            <a:pPr marL="0" indent="0" algn="l">
              <a:lnSpc>
                <a:spcPts val="1200"/>
              </a:lnSpc>
              <a:buNone/>
            </a:pPr>
            <a:r>
              <a:rPr lang="en-US" sz="950" b="1" dirty="0">
                <a:solidFill>
                  <a:srgbClr val="2C2821"/>
                </a:solidFill>
                <a:latin typeface="Lora" pitchFamily="34" charset="0"/>
                <a:ea typeface="Lora" pitchFamily="34" charset="-122"/>
                <a:cs typeface="Lora" pitchFamily="34" charset="-120"/>
              </a:rPr>
              <a:t>Target Peserta:</a:t>
            </a:r>
            <a:r>
              <a:rPr lang="en-US" sz="950" dirty="0">
                <a:solidFill>
                  <a:srgbClr val="2C2821"/>
                </a:solidFill>
                <a:latin typeface="Lora" pitchFamily="34" charset="0"/>
                <a:ea typeface="Lora" pitchFamily="34" charset="-122"/>
                <a:cs typeface="Lora" pitchFamily="34" charset="-120"/>
              </a:rPr>
              <a:t> Network Management, Human Capital, Strategic Planning, Branch Banking — Level Manajerial BPD │ Output: Implementation Roadmap 6 Fase + Personal Action Plan 90 Hari</a:t>
            </a:r>
            <a:endParaRPr lang="en-US" sz="950" dirty="0"/>
          </a:p>
        </p:txBody>
      </p:sp>
      <p:pic>
        <p:nvPicPr>
          <p:cNvPr id="11" name="Image 2" descr="preencoded.png"/>
          <p:cNvPicPr>
            <a:picLocks noChangeAspect="1"/>
          </p:cNvPicPr>
          <p:nvPr/>
        </p:nvPicPr>
        <p:blipFill>
          <a:blip r:embed="rId5"/>
          <a:stretch>
            <a:fillRect/>
          </a:stretch>
        </p:blipFill>
        <p:spPr>
          <a:xfrm>
            <a:off x="185976" y="187166"/>
            <a:ext cx="672584" cy="64901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280190" y="1229082"/>
            <a:ext cx="1908096" cy="324326"/>
          </a:xfrm>
          <a:prstGeom prst="roundRect">
            <a:avLst>
              <a:gd name="adj" fmla="val 6609"/>
            </a:avLst>
          </a:prstGeom>
          <a:solidFill>
            <a:srgbClr val="D7F4E4"/>
          </a:solidFill>
          <a:ln/>
        </p:spPr>
      </p:sp>
      <p:sp>
        <p:nvSpPr>
          <p:cNvPr id="4" name="Text 1"/>
          <p:cNvSpPr/>
          <p:nvPr/>
        </p:nvSpPr>
        <p:spPr>
          <a:xfrm>
            <a:off x="6387346" y="1282660"/>
            <a:ext cx="1693783" cy="217170"/>
          </a:xfrm>
          <a:prstGeom prst="rect">
            <a:avLst/>
          </a:prstGeom>
          <a:noFill/>
          <a:ln/>
        </p:spPr>
        <p:txBody>
          <a:bodyPr wrap="none" lIns="0" tIns="0" rIns="0" bIns="0" rtlCol="0" anchor="t"/>
          <a:lstStyle/>
          <a:p>
            <a:pPr marL="0" indent="0" algn="l">
              <a:lnSpc>
                <a:spcPts val="1700"/>
              </a:lnSpc>
              <a:buNone/>
            </a:pPr>
            <a:r>
              <a:rPr lang="en-US" sz="1100" dirty="0">
                <a:solidFill>
                  <a:srgbClr val="2C2821"/>
                </a:solidFill>
                <a:latin typeface="Lora" pitchFamily="34" charset="0"/>
                <a:ea typeface="Lora" pitchFamily="34" charset="-122"/>
                <a:cs typeface="Lora" pitchFamily="34" charset="-120"/>
              </a:rPr>
              <a:t>★ PROGRAM EKSKLUSIF</a:t>
            </a:r>
            <a:endParaRPr lang="en-US" sz="1100" dirty="0"/>
          </a:p>
        </p:txBody>
      </p:sp>
      <p:sp>
        <p:nvSpPr>
          <p:cNvPr id="5" name="Shape 2"/>
          <p:cNvSpPr/>
          <p:nvPr/>
        </p:nvSpPr>
        <p:spPr>
          <a:xfrm>
            <a:off x="8277582" y="1221462"/>
            <a:ext cx="2443639" cy="339566"/>
          </a:xfrm>
          <a:prstGeom prst="roundRect">
            <a:avLst>
              <a:gd name="adj" fmla="val 6313"/>
            </a:avLst>
          </a:prstGeom>
          <a:noFill/>
          <a:ln w="7620">
            <a:solidFill>
              <a:srgbClr val="1B5F39"/>
            </a:solidFill>
            <a:prstDash val="solid"/>
          </a:ln>
        </p:spPr>
      </p:sp>
      <p:sp>
        <p:nvSpPr>
          <p:cNvPr id="6" name="Text 3"/>
          <p:cNvSpPr/>
          <p:nvPr/>
        </p:nvSpPr>
        <p:spPr>
          <a:xfrm>
            <a:off x="8392358" y="1282660"/>
            <a:ext cx="2214086" cy="217170"/>
          </a:xfrm>
          <a:prstGeom prst="rect">
            <a:avLst/>
          </a:prstGeom>
          <a:noFill/>
          <a:ln/>
        </p:spPr>
        <p:txBody>
          <a:bodyPr wrap="none" lIns="0" tIns="0" rIns="0" bIns="0" rtlCol="0" anchor="t"/>
          <a:lstStyle/>
          <a:p>
            <a:pPr marL="0" indent="0" algn="l">
              <a:lnSpc>
                <a:spcPts val="1700"/>
              </a:lnSpc>
              <a:buNone/>
            </a:pPr>
            <a:r>
              <a:rPr lang="en-US" sz="1100" dirty="0">
                <a:solidFill>
                  <a:srgbClr val="1B5F39"/>
                </a:solidFill>
                <a:latin typeface="Lora" pitchFamily="34" charset="0"/>
                <a:ea typeface="Lora" pitchFamily="34" charset="-122"/>
                <a:cs typeface="Lora" pitchFamily="34" charset="-120"/>
              </a:rPr>
              <a:t>PROGRAM SIGNATURE LPK DKN</a:t>
            </a:r>
            <a:endParaRPr lang="en-US" sz="1100" dirty="0"/>
          </a:p>
        </p:txBody>
      </p:sp>
      <p:sp>
        <p:nvSpPr>
          <p:cNvPr id="7" name="Text 4"/>
          <p:cNvSpPr/>
          <p:nvPr/>
        </p:nvSpPr>
        <p:spPr>
          <a:xfrm>
            <a:off x="6280190" y="1625322"/>
            <a:ext cx="5776674" cy="558165"/>
          </a:xfrm>
          <a:prstGeom prst="rect">
            <a:avLst/>
          </a:prstGeom>
          <a:noFill/>
          <a:ln/>
        </p:spPr>
        <p:txBody>
          <a:bodyPr wrap="none" lIns="0" tIns="0" rIns="0" bIns="0" rtlCol="0" anchor="t"/>
          <a:lstStyle/>
          <a:p>
            <a:pPr marL="0" indent="0" algn="l">
              <a:lnSpc>
                <a:spcPts val="4350"/>
              </a:lnSpc>
              <a:buNone/>
            </a:pPr>
            <a:r>
              <a:rPr lang="en-US" sz="3500" dirty="0">
                <a:solidFill>
                  <a:srgbClr val="233E32"/>
                </a:solidFill>
                <a:latin typeface="Alice" pitchFamily="34" charset="0"/>
                <a:ea typeface="Alice" pitchFamily="34" charset="-122"/>
                <a:cs typeface="Alice" pitchFamily="34" charset="-120"/>
              </a:rPr>
              <a:t>Program </a:t>
            </a:r>
            <a:r>
              <a:rPr lang="en-US" sz="3500" dirty="0">
                <a:solidFill>
                  <a:srgbClr val="1B5F39"/>
                </a:solidFill>
                <a:latin typeface="Alice" pitchFamily="34" charset="0"/>
                <a:ea typeface="Alice" pitchFamily="34" charset="-122"/>
                <a:cs typeface="Alice" pitchFamily="34" charset="-120"/>
              </a:rPr>
              <a:t>Signature</a:t>
            </a:r>
            <a:r>
              <a:rPr lang="en-US" sz="3500" dirty="0">
                <a:solidFill>
                  <a:srgbClr val="233E32"/>
                </a:solidFill>
                <a:latin typeface="Alice" pitchFamily="34" charset="0"/>
                <a:ea typeface="Alice" pitchFamily="34" charset="-122"/>
                <a:cs typeface="Alice" pitchFamily="34" charset="-120"/>
              </a:rPr>
              <a:t> LPK DKN</a:t>
            </a:r>
            <a:endParaRPr lang="en-US" sz="3500" dirty="0"/>
          </a:p>
        </p:txBody>
      </p:sp>
      <p:sp>
        <p:nvSpPr>
          <p:cNvPr id="8" name="Text 5"/>
          <p:cNvSpPr/>
          <p:nvPr/>
        </p:nvSpPr>
        <p:spPr>
          <a:xfrm>
            <a:off x="6280190" y="2424589"/>
            <a:ext cx="7556421" cy="1085850"/>
          </a:xfrm>
          <a:prstGeom prst="rect">
            <a:avLst/>
          </a:prstGeom>
          <a:noFill/>
          <a:ln/>
        </p:spPr>
        <p:txBody>
          <a:bodyPr wrap="squar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Tiga program unggulan eksklusif yang tidak tersedia di lembaga pelatihan lain — dikembangkan dari kerangka metodologi proprietary yang telah teruji di lapangan perbankan Indonesia selama </a:t>
            </a:r>
            <a:r>
              <a:rPr lang="en-US" sz="1400" b="1" dirty="0">
                <a:solidFill>
                  <a:srgbClr val="2C2821"/>
                </a:solidFill>
                <a:latin typeface="Lora" pitchFamily="34" charset="0"/>
                <a:ea typeface="Lora" pitchFamily="34" charset="-122"/>
                <a:cs typeface="Lora" pitchFamily="34" charset="-120"/>
              </a:rPr>
              <a:t>20+ tahun</a:t>
            </a:r>
            <a:r>
              <a:rPr lang="en-US" sz="1400" dirty="0">
                <a:solidFill>
                  <a:srgbClr val="2C2821"/>
                </a:solidFill>
                <a:latin typeface="Lora" pitchFamily="34" charset="0"/>
                <a:ea typeface="Lora" pitchFamily="34" charset="-122"/>
                <a:cs typeface="Lora" pitchFamily="34" charset="-120"/>
              </a:rPr>
              <a:t>. Setiap program menggunakan framework eksklusif yang lahir dari pengalaman nyata, bukan adaptasi teori buku teks.</a:t>
            </a:r>
            <a:endParaRPr lang="en-US" sz="1400" dirty="0"/>
          </a:p>
        </p:txBody>
      </p:sp>
      <p:sp>
        <p:nvSpPr>
          <p:cNvPr id="9" name="Shape 6"/>
          <p:cNvSpPr/>
          <p:nvPr/>
        </p:nvSpPr>
        <p:spPr>
          <a:xfrm>
            <a:off x="6280190" y="3691295"/>
            <a:ext cx="7556421" cy="3316724"/>
          </a:xfrm>
          <a:prstGeom prst="roundRect">
            <a:avLst>
              <a:gd name="adj" fmla="val 808"/>
            </a:avLst>
          </a:prstGeom>
          <a:solidFill>
            <a:srgbClr val="F0EDE6"/>
          </a:solidFill>
          <a:ln/>
        </p:spPr>
      </p:sp>
      <p:sp>
        <p:nvSpPr>
          <p:cNvPr id="10" name="Shape 7"/>
          <p:cNvSpPr/>
          <p:nvPr/>
        </p:nvSpPr>
        <p:spPr>
          <a:xfrm>
            <a:off x="6280190" y="3691295"/>
            <a:ext cx="3778210" cy="2069306"/>
          </a:xfrm>
          <a:prstGeom prst="roundRect">
            <a:avLst>
              <a:gd name="adj" fmla="val 1295"/>
            </a:avLst>
          </a:prstGeom>
          <a:solidFill>
            <a:srgbClr val="F0EDE6"/>
          </a:solidFill>
          <a:ln/>
        </p:spPr>
      </p:sp>
      <p:sp>
        <p:nvSpPr>
          <p:cNvPr id="11" name="Text 8"/>
          <p:cNvSpPr/>
          <p:nvPr/>
        </p:nvSpPr>
        <p:spPr>
          <a:xfrm>
            <a:off x="6440924" y="3852029"/>
            <a:ext cx="3215640" cy="557927"/>
          </a:xfrm>
          <a:prstGeom prst="rect">
            <a:avLst/>
          </a:prstGeom>
          <a:noFill/>
          <a:ln/>
        </p:spPr>
        <p:txBody>
          <a:bodyPr wrap="square" lIns="0" tIns="0" rIns="0" bIns="0" rtlCol="0" anchor="t"/>
          <a:lstStyle/>
          <a:p>
            <a:pPr marL="0" indent="0" algn="l">
              <a:lnSpc>
                <a:spcPts val="2150"/>
              </a:lnSpc>
              <a:buNone/>
            </a:pPr>
            <a:r>
              <a:rPr lang="en-US" sz="1750" dirty="0">
                <a:solidFill>
                  <a:srgbClr val="2C2821"/>
                </a:solidFill>
                <a:latin typeface="Alice" pitchFamily="34" charset="0"/>
                <a:ea typeface="Alice" pitchFamily="34" charset="-122"/>
                <a:cs typeface="Alice" pitchFamily="34" charset="-120"/>
              </a:rPr>
              <a:t>SIG-01: Integrated Banking Strategy</a:t>
            </a:r>
            <a:endParaRPr lang="en-US" sz="1750" dirty="0"/>
          </a:p>
        </p:txBody>
      </p:sp>
      <p:sp>
        <p:nvSpPr>
          <p:cNvPr id="12" name="Text 9"/>
          <p:cNvSpPr/>
          <p:nvPr/>
        </p:nvSpPr>
        <p:spPr>
          <a:xfrm>
            <a:off x="6440924" y="4506397"/>
            <a:ext cx="3215640" cy="1093470"/>
          </a:xfrm>
          <a:prstGeom prst="rect">
            <a:avLst/>
          </a:prstGeom>
          <a:noFill/>
          <a:ln/>
        </p:spPr>
        <p:txBody>
          <a:bodyPr wrap="squar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Framework Integrated Banking Method</a:t>
            </a:r>
            <a:r>
              <a:rPr lang="en-US" sz="1400" dirty="0">
                <a:solidFill>
                  <a:srgbClr val="000000"/>
                </a:solidFill>
                <a:latin typeface="Lora" pitchFamily="34" charset="0"/>
                <a:ea typeface="Lora" pitchFamily="34" charset="-122"/>
                <a:cs typeface="Lora" pitchFamily="34" charset="-120"/>
              </a:rPr>
              <a:t>™</a:t>
            </a:r>
            <a:r>
              <a:rPr lang="en-US" sz="1400" dirty="0">
                <a:solidFill>
                  <a:srgbClr val="2C2821"/>
                </a:solidFill>
                <a:latin typeface="Lora" pitchFamily="34" charset="0"/>
                <a:ea typeface="Lora" pitchFamily="34" charset="-122"/>
                <a:cs typeface="Lora" pitchFamily="34" charset="-120"/>
              </a:rPr>
              <a:t> — mengubah setiap kredit menjadi dominasi relasi dan aliran dana komprehensif.</a:t>
            </a:r>
            <a:endParaRPr lang="en-US" sz="1400" dirty="0"/>
          </a:p>
        </p:txBody>
      </p:sp>
      <p:sp>
        <p:nvSpPr>
          <p:cNvPr id="13" name="Shape 10"/>
          <p:cNvSpPr/>
          <p:nvPr/>
        </p:nvSpPr>
        <p:spPr>
          <a:xfrm>
            <a:off x="10058400" y="3691295"/>
            <a:ext cx="3778210" cy="2069306"/>
          </a:xfrm>
          <a:prstGeom prst="rect">
            <a:avLst/>
          </a:prstGeom>
          <a:solidFill>
            <a:srgbClr val="F0EDE6"/>
          </a:solidFill>
          <a:ln/>
        </p:spPr>
      </p:sp>
      <p:sp>
        <p:nvSpPr>
          <p:cNvPr id="14" name="Shape 11"/>
          <p:cNvSpPr/>
          <p:nvPr/>
        </p:nvSpPr>
        <p:spPr>
          <a:xfrm>
            <a:off x="10058400" y="3691295"/>
            <a:ext cx="22860" cy="2069306"/>
          </a:xfrm>
          <a:prstGeom prst="roundRect">
            <a:avLst>
              <a:gd name="adj" fmla="val 117209"/>
            </a:avLst>
          </a:prstGeom>
          <a:solidFill>
            <a:srgbClr val="D6D3CC"/>
          </a:solidFill>
          <a:ln/>
        </p:spPr>
      </p:sp>
      <p:sp>
        <p:nvSpPr>
          <p:cNvPr id="15" name="Text 12"/>
          <p:cNvSpPr/>
          <p:nvPr/>
        </p:nvSpPr>
        <p:spPr>
          <a:xfrm>
            <a:off x="10460236" y="3852029"/>
            <a:ext cx="3215640" cy="557927"/>
          </a:xfrm>
          <a:prstGeom prst="rect">
            <a:avLst/>
          </a:prstGeom>
          <a:noFill/>
          <a:ln/>
        </p:spPr>
        <p:txBody>
          <a:bodyPr wrap="square" lIns="0" tIns="0" rIns="0" bIns="0" rtlCol="0" anchor="t"/>
          <a:lstStyle/>
          <a:p>
            <a:pPr marL="0" indent="0" algn="l">
              <a:lnSpc>
                <a:spcPts val="2150"/>
              </a:lnSpc>
              <a:buNone/>
            </a:pPr>
            <a:r>
              <a:rPr lang="en-US" sz="1750" dirty="0">
                <a:solidFill>
                  <a:srgbClr val="2C2821"/>
                </a:solidFill>
                <a:latin typeface="Alice" pitchFamily="34" charset="0"/>
                <a:ea typeface="Alice" pitchFamily="34" charset="-122"/>
                <a:cs typeface="Alice" pitchFamily="34" charset="-120"/>
              </a:rPr>
              <a:t>SIG-02: Ecosystem-Based Business Strategy</a:t>
            </a:r>
            <a:endParaRPr lang="en-US" sz="1750" dirty="0"/>
          </a:p>
        </p:txBody>
      </p:sp>
      <p:sp>
        <p:nvSpPr>
          <p:cNvPr id="16" name="Text 13"/>
          <p:cNvSpPr/>
          <p:nvPr/>
        </p:nvSpPr>
        <p:spPr>
          <a:xfrm>
            <a:off x="10460236" y="4506397"/>
            <a:ext cx="3215640" cy="1093470"/>
          </a:xfrm>
          <a:prstGeom prst="rect">
            <a:avLst/>
          </a:prstGeom>
          <a:noFill/>
          <a:ln/>
        </p:spPr>
        <p:txBody>
          <a:bodyPr wrap="squar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Framework Ecosystem Domination Method</a:t>
            </a:r>
            <a:r>
              <a:rPr lang="en-US" sz="1400" dirty="0">
                <a:solidFill>
                  <a:srgbClr val="000000"/>
                </a:solidFill>
                <a:latin typeface="Lora" pitchFamily="34" charset="0"/>
                <a:ea typeface="Lora" pitchFamily="34" charset="-122"/>
                <a:cs typeface="Lora" pitchFamily="34" charset="-120"/>
              </a:rPr>
              <a:t>™</a:t>
            </a:r>
            <a:r>
              <a:rPr lang="en-US" sz="1400" dirty="0">
                <a:solidFill>
                  <a:srgbClr val="2C2821"/>
                </a:solidFill>
                <a:latin typeface="Lora" pitchFamily="34" charset="0"/>
                <a:ea typeface="Lora" pitchFamily="34" charset="-122"/>
                <a:cs typeface="Lora" pitchFamily="34" charset="-120"/>
              </a:rPr>
              <a:t> — menguasai pasar melalui pendekatan ekosistem, bukan pendekatan individual.</a:t>
            </a:r>
            <a:endParaRPr lang="en-US" sz="1400" dirty="0"/>
          </a:p>
        </p:txBody>
      </p:sp>
      <p:sp>
        <p:nvSpPr>
          <p:cNvPr id="17" name="Shape 14"/>
          <p:cNvSpPr/>
          <p:nvPr/>
        </p:nvSpPr>
        <p:spPr>
          <a:xfrm>
            <a:off x="9835158" y="4502706"/>
            <a:ext cx="446484" cy="446484"/>
          </a:xfrm>
          <a:prstGeom prst="roundRect">
            <a:avLst>
              <a:gd name="adj" fmla="val 6001"/>
            </a:avLst>
          </a:prstGeom>
          <a:solidFill>
            <a:srgbClr val="FCFBF8"/>
          </a:solidFill>
          <a:ln w="22860">
            <a:solidFill>
              <a:srgbClr val="D6D3CC"/>
            </a:solidFill>
            <a:prstDash val="solid"/>
          </a:ln>
        </p:spPr>
      </p:sp>
      <p:pic>
        <p:nvPicPr>
          <p:cNvPr id="1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46719" y="4614267"/>
            <a:ext cx="223242" cy="223242"/>
          </a:xfrm>
          <a:prstGeom prst="rect">
            <a:avLst/>
          </a:prstGeom>
        </p:spPr>
      </p:pic>
      <p:sp>
        <p:nvSpPr>
          <p:cNvPr id="19" name="Shape 15"/>
          <p:cNvSpPr/>
          <p:nvPr/>
        </p:nvSpPr>
        <p:spPr>
          <a:xfrm>
            <a:off x="6280190" y="5760601"/>
            <a:ext cx="7556421" cy="1247418"/>
          </a:xfrm>
          <a:prstGeom prst="rect">
            <a:avLst/>
          </a:prstGeom>
          <a:solidFill>
            <a:srgbClr val="F0EDE6"/>
          </a:solidFill>
          <a:ln/>
        </p:spPr>
      </p:sp>
      <p:sp>
        <p:nvSpPr>
          <p:cNvPr id="20" name="Shape 16"/>
          <p:cNvSpPr/>
          <p:nvPr/>
        </p:nvSpPr>
        <p:spPr>
          <a:xfrm>
            <a:off x="6280190" y="5760601"/>
            <a:ext cx="7556421" cy="22860"/>
          </a:xfrm>
          <a:prstGeom prst="roundRect">
            <a:avLst>
              <a:gd name="adj" fmla="val 117209"/>
            </a:avLst>
          </a:prstGeom>
          <a:solidFill>
            <a:srgbClr val="D6D3CC"/>
          </a:solidFill>
          <a:ln/>
        </p:spPr>
      </p:sp>
      <p:sp>
        <p:nvSpPr>
          <p:cNvPr id="21" name="Text 17"/>
          <p:cNvSpPr/>
          <p:nvPr/>
        </p:nvSpPr>
        <p:spPr>
          <a:xfrm>
            <a:off x="6440924" y="5921335"/>
            <a:ext cx="3735110" cy="278963"/>
          </a:xfrm>
          <a:prstGeom prst="rect">
            <a:avLst/>
          </a:prstGeom>
          <a:noFill/>
          <a:ln/>
        </p:spPr>
        <p:txBody>
          <a:bodyPr wrap="none" lIns="0" tIns="0" rIns="0" bIns="0" rtlCol="0" anchor="t"/>
          <a:lstStyle/>
          <a:p>
            <a:pPr marL="0" indent="0" algn="l">
              <a:lnSpc>
                <a:spcPts val="2150"/>
              </a:lnSpc>
              <a:buNone/>
            </a:pPr>
            <a:r>
              <a:rPr lang="en-US" sz="1750" dirty="0">
                <a:solidFill>
                  <a:srgbClr val="2C2821"/>
                </a:solidFill>
                <a:latin typeface="Alice" pitchFamily="34" charset="0"/>
                <a:ea typeface="Alice" pitchFamily="34" charset="-122"/>
                <a:cs typeface="Alice" pitchFamily="34" charset="-120"/>
              </a:rPr>
              <a:t>SIG-03: Strategic Funding Acquisition</a:t>
            </a:r>
            <a:endParaRPr lang="en-US" sz="1750" dirty="0"/>
          </a:p>
        </p:txBody>
      </p:sp>
      <p:sp>
        <p:nvSpPr>
          <p:cNvPr id="22" name="Text 18"/>
          <p:cNvSpPr/>
          <p:nvPr/>
        </p:nvSpPr>
        <p:spPr>
          <a:xfrm>
            <a:off x="6440924" y="6296739"/>
            <a:ext cx="6993850" cy="550545"/>
          </a:xfrm>
          <a:prstGeom prst="rect">
            <a:avLst/>
          </a:prstGeom>
          <a:noFill/>
          <a:ln/>
        </p:spPr>
        <p:txBody>
          <a:bodyPr wrap="square" lIns="0" tIns="0" rIns="0" bIns="0" rtlCol="0" anchor="t"/>
          <a:lstStyle/>
          <a:p>
            <a:pPr marL="0" indent="0" algn="l">
              <a:lnSpc>
                <a:spcPts val="2100"/>
              </a:lnSpc>
              <a:buNone/>
            </a:pPr>
            <a:r>
              <a:rPr lang="en-US" sz="1400" dirty="0">
                <a:solidFill>
                  <a:srgbClr val="2C2821"/>
                </a:solidFill>
                <a:latin typeface="Lora" pitchFamily="34" charset="0"/>
                <a:ea typeface="Lora" pitchFamily="34" charset="-122"/>
                <a:cs typeface="Lora" pitchFamily="34" charset="-120"/>
              </a:rPr>
              <a:t>Framework Funding Ecosystem Method</a:t>
            </a:r>
            <a:r>
              <a:rPr lang="en-US" sz="1400" dirty="0">
                <a:solidFill>
                  <a:srgbClr val="000000"/>
                </a:solidFill>
                <a:latin typeface="Lora" pitchFamily="34" charset="0"/>
                <a:ea typeface="Lora" pitchFamily="34" charset="-122"/>
                <a:cs typeface="Lora" pitchFamily="34" charset="-120"/>
              </a:rPr>
              <a:t>™</a:t>
            </a:r>
            <a:r>
              <a:rPr lang="en-US" sz="1400" dirty="0">
                <a:solidFill>
                  <a:srgbClr val="2C2821"/>
                </a:solidFill>
                <a:latin typeface="Lora" pitchFamily="34" charset="0"/>
                <a:ea typeface="Lora" pitchFamily="34" charset="-122"/>
                <a:cs typeface="Lora" pitchFamily="34" charset="-120"/>
              </a:rPr>
              <a:t> — membangun pipeline dana proaktif dari perspektif money flow nasabah.</a:t>
            </a:r>
            <a:endParaRPr lang="en-US" sz="1400" dirty="0"/>
          </a:p>
        </p:txBody>
      </p:sp>
      <p:pic>
        <p:nvPicPr>
          <p:cNvPr id="23" name="Image 2" descr="preencoded.png"/>
          <p:cNvPicPr>
            <a:picLocks noChangeAspect="1"/>
          </p:cNvPicPr>
          <p:nvPr/>
        </p:nvPicPr>
        <p:blipFill>
          <a:blip r:embed="rId5"/>
          <a:stretch>
            <a:fillRect/>
          </a:stretch>
        </p:blipFill>
        <p:spPr>
          <a:xfrm>
            <a:off x="13729292" y="199668"/>
            <a:ext cx="717352" cy="692229"/>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781407" y="1146453"/>
            <a:ext cx="1418749" cy="340995"/>
          </a:xfrm>
          <a:prstGeom prst="roundRect">
            <a:avLst>
              <a:gd name="adj" fmla="val 6532"/>
            </a:avLst>
          </a:prstGeom>
          <a:solidFill>
            <a:srgbClr val="D7F4E4"/>
          </a:solidFill>
          <a:ln/>
        </p:spPr>
      </p:sp>
      <p:sp>
        <p:nvSpPr>
          <p:cNvPr id="3" name="Text 1"/>
          <p:cNvSpPr/>
          <p:nvPr/>
        </p:nvSpPr>
        <p:spPr>
          <a:xfrm>
            <a:off x="892731" y="1202055"/>
            <a:ext cx="1196102" cy="229791"/>
          </a:xfrm>
          <a:prstGeom prst="rect">
            <a:avLst/>
          </a:prstGeom>
          <a:noFill/>
          <a:ln/>
        </p:spPr>
        <p:txBody>
          <a:bodyPr wrap="none" lIns="0" tIns="0" rIns="0" bIns="0" rtlCol="0" anchor="t"/>
          <a:lstStyle/>
          <a:p>
            <a:pPr marL="0" indent="0" algn="l">
              <a:lnSpc>
                <a:spcPts val="1800"/>
              </a:lnSpc>
              <a:buNone/>
            </a:pPr>
            <a:r>
              <a:rPr lang="en-US" sz="1150" dirty="0">
                <a:solidFill>
                  <a:srgbClr val="2C2821"/>
                </a:solidFill>
                <a:latin typeface="Lora" pitchFamily="34" charset="0"/>
                <a:ea typeface="Lora" pitchFamily="34" charset="-122"/>
                <a:cs typeface="Lora" pitchFamily="34" charset="-120"/>
              </a:rPr>
              <a:t>LPK-DKN-SIG-01</a:t>
            </a:r>
            <a:endParaRPr lang="en-US" sz="1150" dirty="0"/>
          </a:p>
        </p:txBody>
      </p:sp>
      <p:sp>
        <p:nvSpPr>
          <p:cNvPr id="4" name="Shape 2"/>
          <p:cNvSpPr/>
          <p:nvPr/>
        </p:nvSpPr>
        <p:spPr>
          <a:xfrm>
            <a:off x="2292906" y="1138833"/>
            <a:ext cx="2789158" cy="356235"/>
          </a:xfrm>
          <a:prstGeom prst="roundRect">
            <a:avLst>
              <a:gd name="adj" fmla="val 6252"/>
            </a:avLst>
          </a:prstGeom>
          <a:noFill/>
          <a:ln w="7620">
            <a:solidFill>
              <a:srgbClr val="1B5F39"/>
            </a:solidFill>
            <a:prstDash val="solid"/>
          </a:ln>
        </p:spPr>
      </p:sp>
      <p:sp>
        <p:nvSpPr>
          <p:cNvPr id="5" name="Text 3"/>
          <p:cNvSpPr/>
          <p:nvPr/>
        </p:nvSpPr>
        <p:spPr>
          <a:xfrm>
            <a:off x="2411849" y="1202055"/>
            <a:ext cx="2551271" cy="229791"/>
          </a:xfrm>
          <a:prstGeom prst="rect">
            <a:avLst/>
          </a:prstGeom>
          <a:noFill/>
          <a:ln/>
        </p:spPr>
        <p:txBody>
          <a:bodyPr wrap="none" lIns="0" tIns="0" rIns="0" bIns="0" rtlCol="0" anchor="t"/>
          <a:lstStyle/>
          <a:p>
            <a:pPr marL="0" indent="0" algn="l">
              <a:lnSpc>
                <a:spcPts val="1800"/>
              </a:lnSpc>
              <a:buNone/>
            </a:pPr>
            <a:r>
              <a:rPr lang="en-US" sz="1150" dirty="0">
                <a:solidFill>
                  <a:srgbClr val="1B5F39"/>
                </a:solidFill>
                <a:latin typeface="Lora" pitchFamily="34" charset="0"/>
                <a:ea typeface="Lora" pitchFamily="34" charset="-122"/>
                <a:cs typeface="Lora" pitchFamily="34" charset="-120"/>
              </a:rPr>
              <a:t>★ PROGRAM SIGNATURE • 1–2 HARI</a:t>
            </a:r>
            <a:endParaRPr lang="en-US" sz="1150" dirty="0"/>
          </a:p>
        </p:txBody>
      </p:sp>
      <p:sp>
        <p:nvSpPr>
          <p:cNvPr id="6" name="Text 4"/>
          <p:cNvSpPr/>
          <p:nvPr/>
        </p:nvSpPr>
        <p:spPr>
          <a:xfrm>
            <a:off x="781407" y="1564481"/>
            <a:ext cx="13067586" cy="1159907"/>
          </a:xfrm>
          <a:prstGeom prst="rect">
            <a:avLst/>
          </a:prstGeom>
          <a:noFill/>
          <a:ln/>
        </p:spPr>
        <p:txBody>
          <a:bodyPr wrap="square" lIns="0" tIns="0" rIns="0" bIns="0" rtlCol="0" anchor="t"/>
          <a:lstStyle/>
          <a:p>
            <a:pPr marL="0" indent="0" algn="l">
              <a:lnSpc>
                <a:spcPts val="4550"/>
              </a:lnSpc>
              <a:buNone/>
            </a:pPr>
            <a:r>
              <a:rPr lang="en-US" sz="3650" dirty="0">
                <a:solidFill>
                  <a:srgbClr val="233E32"/>
                </a:solidFill>
                <a:latin typeface="Alice" pitchFamily="34" charset="0"/>
                <a:ea typeface="Alice" pitchFamily="34" charset="-122"/>
                <a:cs typeface="Alice" pitchFamily="34" charset="-120"/>
              </a:rPr>
              <a:t>Integrated Banking Strategy: Mengubah Kredit menjadi Penguasaan Relasi &amp; Aliran Dana</a:t>
            </a:r>
            <a:endParaRPr lang="en-US" sz="3650" dirty="0"/>
          </a:p>
        </p:txBody>
      </p:sp>
      <p:sp>
        <p:nvSpPr>
          <p:cNvPr id="7" name="Text 5"/>
          <p:cNvSpPr/>
          <p:nvPr/>
        </p:nvSpPr>
        <p:spPr>
          <a:xfrm>
            <a:off x="781407" y="2984659"/>
            <a:ext cx="13067586" cy="861893"/>
          </a:xfrm>
          <a:prstGeom prst="rect">
            <a:avLst/>
          </a:prstGeom>
          <a:noFill/>
          <a:ln/>
        </p:spPr>
        <p:txBody>
          <a:bodyPr wrap="square" lIns="0" tIns="0" rIns="0" bIns="0" rtlCol="0" anchor="t"/>
          <a:lstStyle/>
          <a:p>
            <a:pPr marL="0" indent="0" algn="l">
              <a:lnSpc>
                <a:spcPts val="2250"/>
              </a:lnSpc>
              <a:buNone/>
            </a:pPr>
            <a:r>
              <a:rPr lang="en-US" sz="1450" dirty="0">
                <a:solidFill>
                  <a:srgbClr val="2C2821"/>
                </a:solidFill>
                <a:latin typeface="Lora" pitchFamily="34" charset="0"/>
                <a:ea typeface="Lora" pitchFamily="34" charset="-122"/>
                <a:cs typeface="Lora" pitchFamily="34" charset="-120"/>
              </a:rPr>
              <a:t>Program signature LPK DKN yang memecahkan masalah sistemik perbankan: RM yang berhasil booking kredit besar namun gagal menangkap aliran dana nasabah ke bank kompetitor. </a:t>
            </a:r>
            <a:r>
              <a:rPr lang="en-US" sz="1450" b="1" dirty="0">
                <a:solidFill>
                  <a:srgbClr val="2C2821"/>
                </a:solidFill>
                <a:latin typeface="Lora" pitchFamily="34" charset="0"/>
                <a:ea typeface="Lora" pitchFamily="34" charset="-122"/>
                <a:cs typeface="Lora" pitchFamily="34" charset="-120"/>
              </a:rPr>
              <a:t>RM top performer memiliki 60–70% nasabah kredit sebagai nasabah dana aktif</a:t>
            </a:r>
            <a:r>
              <a:rPr lang="en-US" sz="1450" dirty="0">
                <a:solidFill>
                  <a:srgbClr val="2C2821"/>
                </a:solidFill>
                <a:latin typeface="Lora" pitchFamily="34" charset="0"/>
                <a:ea typeface="Lora" pitchFamily="34" charset="-122"/>
                <a:cs typeface="Lora" pitchFamily="34" charset="-120"/>
              </a:rPr>
              <a:t> — vs rata-rata industri hanya 15–25%.</a:t>
            </a:r>
            <a:endParaRPr lang="en-US" sz="1450" dirty="0"/>
          </a:p>
        </p:txBody>
      </p:sp>
      <p:sp>
        <p:nvSpPr>
          <p:cNvPr id="8" name="Shape 6"/>
          <p:cNvSpPr/>
          <p:nvPr/>
        </p:nvSpPr>
        <p:spPr>
          <a:xfrm>
            <a:off x="647819" y="4041815"/>
            <a:ext cx="6574631" cy="3048833"/>
          </a:xfrm>
          <a:prstGeom prst="roundRect">
            <a:avLst>
              <a:gd name="adj" fmla="val 913"/>
            </a:avLst>
          </a:prstGeom>
          <a:solidFill>
            <a:srgbClr val="1B5F39"/>
          </a:solidFill>
          <a:ln/>
        </p:spPr>
      </p:sp>
      <p:sp>
        <p:nvSpPr>
          <p:cNvPr id="9" name="Text 7"/>
          <p:cNvSpPr/>
          <p:nvPr/>
        </p:nvSpPr>
        <p:spPr>
          <a:xfrm>
            <a:off x="833318" y="4215289"/>
            <a:ext cx="4434007" cy="290036"/>
          </a:xfrm>
          <a:prstGeom prst="rect">
            <a:avLst/>
          </a:prstGeom>
          <a:noFill/>
          <a:ln/>
        </p:spPr>
        <p:txBody>
          <a:bodyPr wrap="none" lIns="0" tIns="0" rIns="0" bIns="0" rtlCol="0" anchor="t"/>
          <a:lstStyle/>
          <a:p>
            <a:pPr marL="0" indent="0" algn="l">
              <a:lnSpc>
                <a:spcPts val="2250"/>
              </a:lnSpc>
              <a:buNone/>
            </a:pPr>
            <a:r>
              <a:rPr lang="en-US" sz="1800" dirty="0">
                <a:solidFill>
                  <a:srgbClr val="FFFFFF"/>
                </a:solidFill>
                <a:latin typeface="Alice" pitchFamily="34" charset="0"/>
                <a:ea typeface="Alice" pitchFamily="34" charset="-122"/>
                <a:cs typeface="Alice" pitchFamily="34" charset="-120"/>
              </a:rPr>
              <a:t>Framework: Integrated Banking Method</a:t>
            </a:r>
            <a:r>
              <a:rPr lang="en-US" sz="1800" dirty="0">
                <a:solidFill>
                  <a:srgbClr val="000000"/>
                </a:solidFill>
                <a:latin typeface="Alice" pitchFamily="34" charset="0"/>
                <a:ea typeface="Alice" pitchFamily="34" charset="-122"/>
                <a:cs typeface="Alice" pitchFamily="34" charset="-120"/>
              </a:rPr>
              <a:t>™</a:t>
            </a:r>
            <a:endParaRPr lang="en-US" sz="1800" dirty="0"/>
          </a:p>
        </p:txBody>
      </p:sp>
      <p:sp>
        <p:nvSpPr>
          <p:cNvPr id="10" name="Text 8"/>
          <p:cNvSpPr/>
          <p:nvPr/>
        </p:nvSpPr>
        <p:spPr>
          <a:xfrm>
            <a:off x="833318" y="4678799"/>
            <a:ext cx="6203633" cy="1618655"/>
          </a:xfrm>
          <a:prstGeom prst="rect">
            <a:avLst/>
          </a:prstGeom>
          <a:noFill/>
          <a:ln/>
        </p:spPr>
        <p:txBody>
          <a:bodyPr wrap="square" lIns="0" tIns="0" rIns="0" bIns="0" rtlCol="0" anchor="t"/>
          <a:lstStyle/>
          <a:p>
            <a:pPr marL="342900" indent="-342900" algn="l">
              <a:lnSpc>
                <a:spcPts val="2250"/>
              </a:lnSpc>
              <a:buSzPct val="100000"/>
              <a:buChar char="•"/>
            </a:pPr>
            <a:r>
              <a:rPr lang="en-US" sz="1450" b="1" dirty="0">
                <a:solidFill>
                  <a:srgbClr val="FFFFFF"/>
                </a:solidFill>
                <a:latin typeface="Lora" pitchFamily="34" charset="0"/>
                <a:ea typeface="Lora" pitchFamily="34" charset="-122"/>
                <a:cs typeface="Lora" pitchFamily="34" charset="-120"/>
              </a:rPr>
              <a:t>Tahap 1 — Entry &amp; Discovery:</a:t>
            </a:r>
            <a:r>
              <a:rPr lang="en-US" sz="1450" dirty="0">
                <a:solidFill>
                  <a:srgbClr val="FFFFFF"/>
                </a:solidFill>
                <a:latin typeface="Lora" pitchFamily="34" charset="0"/>
                <a:ea typeface="Lora" pitchFamily="34" charset="-122"/>
                <a:cs typeface="Lora" pitchFamily="34" charset="-120"/>
              </a:rPr>
              <a:t> Cash flow mapping, memetakan aliran uang nasabah</a:t>
            </a:r>
            <a:endParaRPr lang="en-US" sz="1450" dirty="0"/>
          </a:p>
          <a:p>
            <a:pPr marL="342900" indent="-342900" algn="l">
              <a:lnSpc>
                <a:spcPts val="2250"/>
              </a:lnSpc>
              <a:buSzPct val="100000"/>
              <a:buChar char="•"/>
            </a:pPr>
            <a:r>
              <a:rPr lang="en-US" sz="1450" b="1" dirty="0">
                <a:solidFill>
                  <a:srgbClr val="FFFFFF"/>
                </a:solidFill>
                <a:latin typeface="Lora" pitchFamily="34" charset="0"/>
                <a:ea typeface="Lora" pitchFamily="34" charset="-122"/>
                <a:cs typeface="Lora" pitchFamily="34" charset="-120"/>
              </a:rPr>
              <a:t>Tahap 2 — Embedding:</a:t>
            </a:r>
            <a:r>
              <a:rPr lang="en-US" sz="1450" dirty="0">
                <a:solidFill>
                  <a:srgbClr val="FFFFFF"/>
                </a:solidFill>
                <a:latin typeface="Lora" pitchFamily="34" charset="0"/>
                <a:ea typeface="Lora" pitchFamily="34" charset="-122"/>
                <a:cs typeface="Lora" pitchFamily="34" charset="-120"/>
              </a:rPr>
              <a:t> Bundling, 3-layer locking, CASA activation</a:t>
            </a:r>
            <a:endParaRPr lang="en-US" sz="1450" dirty="0"/>
          </a:p>
          <a:p>
            <a:pPr marL="342900" indent="-342900" algn="l">
              <a:lnSpc>
                <a:spcPts val="2250"/>
              </a:lnSpc>
              <a:buSzPct val="100000"/>
              <a:buChar char="•"/>
            </a:pPr>
            <a:r>
              <a:rPr lang="en-US" sz="1450" b="1" dirty="0">
                <a:solidFill>
                  <a:srgbClr val="FFFFFF"/>
                </a:solidFill>
                <a:latin typeface="Lora" pitchFamily="34" charset="0"/>
                <a:ea typeface="Lora" pitchFamily="34" charset="-122"/>
                <a:cs typeface="Lora" pitchFamily="34" charset="-120"/>
              </a:rPr>
              <a:t>Tahap 3 — Expanding:</a:t>
            </a:r>
            <a:r>
              <a:rPr lang="en-US" sz="1450" dirty="0">
                <a:solidFill>
                  <a:srgbClr val="FFFFFF"/>
                </a:solidFill>
                <a:latin typeface="Lora" pitchFamily="34" charset="0"/>
                <a:ea typeface="Lora" pitchFamily="34" charset="-122"/>
                <a:cs typeface="Lora" pitchFamily="34" charset="-120"/>
              </a:rPr>
              <a:t> Referral chain, cross-product penetration</a:t>
            </a:r>
            <a:endParaRPr lang="en-US" sz="1450" dirty="0"/>
          </a:p>
          <a:p>
            <a:pPr marL="342900" indent="-342900" algn="l">
              <a:lnSpc>
                <a:spcPts val="2250"/>
              </a:lnSpc>
              <a:buSzPct val="100000"/>
              <a:buChar char="•"/>
            </a:pPr>
            <a:r>
              <a:rPr lang="en-US" sz="1450" b="1" dirty="0">
                <a:solidFill>
                  <a:srgbClr val="FFFFFF"/>
                </a:solidFill>
                <a:latin typeface="Lora" pitchFamily="34" charset="0"/>
                <a:ea typeface="Lora" pitchFamily="34" charset="-122"/>
                <a:cs typeface="Lora" pitchFamily="34" charset="-120"/>
              </a:rPr>
              <a:t>Tahap 4 — Dominance:</a:t>
            </a:r>
            <a:r>
              <a:rPr lang="en-US" sz="1450" dirty="0">
                <a:solidFill>
                  <a:srgbClr val="FFFFFF"/>
                </a:solidFill>
                <a:latin typeface="Lora" pitchFamily="34" charset="0"/>
                <a:ea typeface="Lora" pitchFamily="34" charset="-122"/>
                <a:cs typeface="Lora" pitchFamily="34" charset="-120"/>
              </a:rPr>
              <a:t> Total Relationship Value (TRV) management</a:t>
            </a:r>
            <a:endParaRPr lang="en-US" sz="1450" dirty="0"/>
          </a:p>
        </p:txBody>
      </p:sp>
      <p:sp>
        <p:nvSpPr>
          <p:cNvPr id="11" name="Text 9"/>
          <p:cNvSpPr/>
          <p:nvPr/>
        </p:nvSpPr>
        <p:spPr>
          <a:xfrm>
            <a:off x="7549158" y="4215289"/>
            <a:ext cx="2320052" cy="290036"/>
          </a:xfrm>
          <a:prstGeom prst="rect">
            <a:avLst/>
          </a:prstGeom>
          <a:noFill/>
          <a:ln/>
        </p:spPr>
        <p:txBody>
          <a:bodyPr wrap="none" lIns="0" tIns="0" rIns="0" bIns="0" rtlCol="0" anchor="t"/>
          <a:lstStyle/>
          <a:p>
            <a:pPr marL="0" indent="0" algn="l">
              <a:lnSpc>
                <a:spcPts val="2250"/>
              </a:lnSpc>
              <a:buNone/>
            </a:pPr>
            <a:r>
              <a:rPr lang="en-US" sz="1800" dirty="0">
                <a:solidFill>
                  <a:srgbClr val="233E32"/>
                </a:solidFill>
                <a:latin typeface="Alice" pitchFamily="34" charset="0"/>
                <a:ea typeface="Alice" pitchFamily="34" charset="-122"/>
                <a:cs typeface="Alice" pitchFamily="34" charset="-120"/>
              </a:rPr>
              <a:t>Key Outcomes</a:t>
            </a:r>
            <a:endParaRPr lang="en-US" sz="1800" dirty="0"/>
          </a:p>
        </p:txBody>
      </p:sp>
      <p:sp>
        <p:nvSpPr>
          <p:cNvPr id="12" name="Text 10"/>
          <p:cNvSpPr/>
          <p:nvPr/>
        </p:nvSpPr>
        <p:spPr>
          <a:xfrm>
            <a:off x="7549158" y="4678799"/>
            <a:ext cx="6307455" cy="1331357"/>
          </a:xfrm>
          <a:prstGeom prst="rect">
            <a:avLst/>
          </a:prstGeom>
          <a:noFill/>
          <a:ln/>
        </p:spPr>
        <p:txBody>
          <a:bodyPr wrap="square" lIns="0" tIns="0" rIns="0" bIns="0" rtlCol="0" anchor="t"/>
          <a:lstStyle/>
          <a:p>
            <a:pPr marL="342900" indent="-342900" algn="l">
              <a:lnSpc>
                <a:spcPts val="2250"/>
              </a:lnSpc>
              <a:buSzPct val="100000"/>
              <a:buChar char="•"/>
            </a:pPr>
            <a:r>
              <a:rPr lang="en-US" sz="1450" dirty="0">
                <a:solidFill>
                  <a:srgbClr val="2C2821"/>
                </a:solidFill>
                <a:latin typeface="Lora" pitchFamily="34" charset="0"/>
                <a:ea typeface="Lora" pitchFamily="34" charset="-122"/>
                <a:cs typeface="Lora" pitchFamily="34" charset="-120"/>
              </a:rPr>
              <a:t>Kuasai konsep Total Relationship Value (TRV) sebagai metrik utama</a:t>
            </a:r>
            <a:endParaRPr lang="en-US" sz="1450" dirty="0"/>
          </a:p>
          <a:p>
            <a:pPr marL="342900" indent="-342900" algn="l">
              <a:lnSpc>
                <a:spcPts val="2250"/>
              </a:lnSpc>
              <a:buSzPct val="100000"/>
              <a:buChar char="•"/>
            </a:pPr>
            <a:r>
              <a:rPr lang="en-US" sz="1450" dirty="0">
                <a:solidFill>
                  <a:srgbClr val="2C2821"/>
                </a:solidFill>
                <a:latin typeface="Lora" pitchFamily="34" charset="0"/>
                <a:ea typeface="Lora" pitchFamily="34" charset="-122"/>
                <a:cs typeface="Lora" pitchFamily="34" charset="-120"/>
              </a:rPr>
              <a:t>Petakan aliran dana nasabah untuk identifikasi peluang CASA</a:t>
            </a:r>
            <a:endParaRPr lang="en-US" sz="1450" dirty="0"/>
          </a:p>
          <a:p>
            <a:pPr marL="342900" indent="-342900" algn="l">
              <a:lnSpc>
                <a:spcPts val="2250"/>
              </a:lnSpc>
              <a:buSzPct val="100000"/>
              <a:buChar char="•"/>
            </a:pPr>
            <a:r>
              <a:rPr lang="en-US" sz="1450" dirty="0">
                <a:solidFill>
                  <a:srgbClr val="2C2821"/>
                </a:solidFill>
                <a:latin typeface="Lora" pitchFamily="34" charset="0"/>
                <a:ea typeface="Lora" pitchFamily="34" charset="-122"/>
                <a:cs typeface="Lora" pitchFamily="34" charset="-120"/>
              </a:rPr>
              <a:t>Rancang strategi bundling yang menciptakan stickiness</a:t>
            </a:r>
            <a:endParaRPr lang="en-US" sz="1450" dirty="0"/>
          </a:p>
          <a:p>
            <a:pPr marL="342900" indent="-342900" algn="l">
              <a:lnSpc>
                <a:spcPts val="2250"/>
              </a:lnSpc>
              <a:buSzPct val="100000"/>
              <a:buChar char="•"/>
            </a:pPr>
            <a:r>
              <a:rPr lang="en-US" sz="1450" dirty="0">
                <a:solidFill>
                  <a:srgbClr val="2C2821"/>
                </a:solidFill>
                <a:latin typeface="Lora" pitchFamily="34" charset="0"/>
                <a:ea typeface="Lora" pitchFamily="34" charset="-122"/>
                <a:cs typeface="Lora" pitchFamily="34" charset="-120"/>
              </a:rPr>
              <a:t>Tingkatkan produktivitas 3–5x dengan pendekatan terintegrasi</a:t>
            </a:r>
            <a:endParaRPr lang="en-US" sz="1450" dirty="0"/>
          </a:p>
        </p:txBody>
      </p:sp>
      <p:sp>
        <p:nvSpPr>
          <p:cNvPr id="13" name="Text 11"/>
          <p:cNvSpPr/>
          <p:nvPr/>
        </p:nvSpPr>
        <p:spPr>
          <a:xfrm>
            <a:off x="7549158" y="6183630"/>
            <a:ext cx="2320052" cy="290036"/>
          </a:xfrm>
          <a:prstGeom prst="rect">
            <a:avLst/>
          </a:prstGeom>
          <a:noFill/>
          <a:ln/>
        </p:spPr>
        <p:txBody>
          <a:bodyPr wrap="none" lIns="0" tIns="0" rIns="0" bIns="0" rtlCol="0" anchor="t"/>
          <a:lstStyle/>
          <a:p>
            <a:pPr marL="0" indent="0" algn="l">
              <a:lnSpc>
                <a:spcPts val="2250"/>
              </a:lnSpc>
              <a:buNone/>
            </a:pPr>
            <a:r>
              <a:rPr lang="en-US" sz="1800" dirty="0">
                <a:solidFill>
                  <a:srgbClr val="233E32"/>
                </a:solidFill>
                <a:latin typeface="Alice" pitchFamily="34" charset="0"/>
                <a:ea typeface="Alice" pitchFamily="34" charset="-122"/>
                <a:cs typeface="Alice" pitchFamily="34" charset="-120"/>
              </a:rPr>
              <a:t>Target Peserta</a:t>
            </a:r>
            <a:endParaRPr lang="en-US" sz="1800" dirty="0"/>
          </a:p>
        </p:txBody>
      </p:sp>
      <p:sp>
        <p:nvSpPr>
          <p:cNvPr id="14" name="Text 12"/>
          <p:cNvSpPr/>
          <p:nvPr/>
        </p:nvSpPr>
        <p:spPr>
          <a:xfrm>
            <a:off x="7549158" y="6647140"/>
            <a:ext cx="6307455" cy="287298"/>
          </a:xfrm>
          <a:prstGeom prst="rect">
            <a:avLst/>
          </a:prstGeom>
          <a:noFill/>
          <a:ln/>
        </p:spPr>
        <p:txBody>
          <a:bodyPr wrap="none" lIns="0" tIns="0" rIns="0" bIns="0" rtlCol="0" anchor="t"/>
          <a:lstStyle/>
          <a:p>
            <a:pPr marL="0" indent="0" algn="l">
              <a:lnSpc>
                <a:spcPts val="2250"/>
              </a:lnSpc>
              <a:buNone/>
            </a:pPr>
            <a:r>
              <a:rPr lang="en-US" sz="1450" dirty="0">
                <a:solidFill>
                  <a:srgbClr val="2C2821"/>
                </a:solidFill>
                <a:latin typeface="Lora" pitchFamily="34" charset="0"/>
                <a:ea typeface="Lora" pitchFamily="34" charset="-122"/>
                <a:cs typeface="Lora" pitchFamily="34" charset="-120"/>
              </a:rPr>
              <a:t>Relationship Manager, Account Officer, Branch Manager, Credit Officer</a:t>
            </a:r>
            <a:endParaRPr lang="en-US" sz="1450" dirty="0"/>
          </a:p>
        </p:txBody>
      </p:sp>
      <p:pic>
        <p:nvPicPr>
          <p:cNvPr id="15" name="Image 0" descr="preencoded.png"/>
          <p:cNvPicPr>
            <a:picLocks noChangeAspect="1"/>
          </p:cNvPicPr>
          <p:nvPr/>
        </p:nvPicPr>
        <p:blipFill>
          <a:blip r:embed="rId3"/>
          <a:stretch>
            <a:fillRect/>
          </a:stretch>
        </p:blipFill>
        <p:spPr>
          <a:xfrm>
            <a:off x="195263" y="196572"/>
            <a:ext cx="706279" cy="68139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793790" y="1324332"/>
            <a:ext cx="1466493" cy="348377"/>
          </a:xfrm>
          <a:prstGeom prst="roundRect">
            <a:avLst>
              <a:gd name="adj" fmla="val 6495"/>
            </a:avLst>
          </a:prstGeom>
          <a:solidFill>
            <a:srgbClr val="D7F4E4"/>
          </a:solidFill>
          <a:ln/>
        </p:spPr>
      </p:sp>
      <p:sp>
        <p:nvSpPr>
          <p:cNvPr id="3" name="Text 1"/>
          <p:cNvSpPr/>
          <p:nvPr/>
        </p:nvSpPr>
        <p:spPr>
          <a:xfrm>
            <a:off x="906899" y="1380887"/>
            <a:ext cx="1240274" cy="235268"/>
          </a:xfrm>
          <a:prstGeom prst="rect">
            <a:avLst/>
          </a:prstGeom>
          <a:noFill/>
          <a:ln/>
        </p:spPr>
        <p:txBody>
          <a:bodyPr wrap="none" lIns="0" tIns="0" rIns="0" bIns="0" rtlCol="0" anchor="t"/>
          <a:lstStyle/>
          <a:p>
            <a:pPr marL="0" indent="0" algn="l">
              <a:lnSpc>
                <a:spcPts val="1850"/>
              </a:lnSpc>
              <a:buNone/>
            </a:pPr>
            <a:r>
              <a:rPr lang="en-US" sz="1150" dirty="0">
                <a:solidFill>
                  <a:srgbClr val="2C2821"/>
                </a:solidFill>
                <a:latin typeface="Lora" pitchFamily="34" charset="0"/>
                <a:ea typeface="Lora" pitchFamily="34" charset="-122"/>
                <a:cs typeface="Lora" pitchFamily="34" charset="-120"/>
              </a:rPr>
              <a:t>LPK-DKN-SIG-02</a:t>
            </a:r>
            <a:endParaRPr lang="en-US" sz="1150" dirty="0"/>
          </a:p>
        </p:txBody>
      </p:sp>
      <p:sp>
        <p:nvSpPr>
          <p:cNvPr id="4" name="Shape 2"/>
          <p:cNvSpPr/>
          <p:nvPr/>
        </p:nvSpPr>
        <p:spPr>
          <a:xfrm>
            <a:off x="2354461" y="1316712"/>
            <a:ext cx="3240167" cy="363617"/>
          </a:xfrm>
          <a:prstGeom prst="roundRect">
            <a:avLst>
              <a:gd name="adj" fmla="val 6223"/>
            </a:avLst>
          </a:prstGeom>
          <a:noFill/>
          <a:ln w="7620">
            <a:solidFill>
              <a:srgbClr val="1B5F39"/>
            </a:solidFill>
            <a:prstDash val="solid"/>
          </a:ln>
        </p:spPr>
      </p:sp>
      <p:sp>
        <p:nvSpPr>
          <p:cNvPr id="5" name="Text 3"/>
          <p:cNvSpPr/>
          <p:nvPr/>
        </p:nvSpPr>
        <p:spPr>
          <a:xfrm>
            <a:off x="2475190" y="1380887"/>
            <a:ext cx="2998708" cy="235268"/>
          </a:xfrm>
          <a:prstGeom prst="rect">
            <a:avLst/>
          </a:prstGeom>
          <a:noFill/>
          <a:ln/>
        </p:spPr>
        <p:txBody>
          <a:bodyPr wrap="none" lIns="0" tIns="0" rIns="0" bIns="0" rtlCol="0" anchor="t"/>
          <a:lstStyle/>
          <a:p>
            <a:pPr marL="0" indent="0" algn="l">
              <a:lnSpc>
                <a:spcPts val="1850"/>
              </a:lnSpc>
              <a:buNone/>
            </a:pPr>
            <a:r>
              <a:rPr lang="en-US" sz="1150" dirty="0">
                <a:solidFill>
                  <a:srgbClr val="1B5F39"/>
                </a:solidFill>
                <a:latin typeface="Lora" pitchFamily="34" charset="0"/>
                <a:ea typeface="Lora" pitchFamily="34" charset="-122"/>
                <a:cs typeface="Lora" pitchFamily="34" charset="-120"/>
              </a:rPr>
              <a:t>★ PROGRAM SIGNATURE • 1 HARI PENUH</a:t>
            </a:r>
            <a:endParaRPr lang="en-US" sz="1150" dirty="0"/>
          </a:p>
        </p:txBody>
      </p:sp>
      <p:sp>
        <p:nvSpPr>
          <p:cNvPr id="6" name="Text 4"/>
          <p:cNvSpPr/>
          <p:nvPr/>
        </p:nvSpPr>
        <p:spPr>
          <a:xfrm>
            <a:off x="793790" y="1751886"/>
            <a:ext cx="13042821" cy="1178243"/>
          </a:xfrm>
          <a:prstGeom prst="rect">
            <a:avLst/>
          </a:prstGeom>
          <a:noFill/>
          <a:ln/>
        </p:spPr>
        <p:txBody>
          <a:bodyPr wrap="square" lIns="0" tIns="0" rIns="0" bIns="0" rtlCol="0" anchor="t"/>
          <a:lstStyle/>
          <a:p>
            <a:pPr marL="0" indent="0" algn="l">
              <a:lnSpc>
                <a:spcPts val="4600"/>
              </a:lnSpc>
              <a:buNone/>
            </a:pPr>
            <a:r>
              <a:rPr lang="en-US" sz="3700" dirty="0">
                <a:solidFill>
                  <a:srgbClr val="233E32"/>
                </a:solidFill>
                <a:latin typeface="Alice" pitchFamily="34" charset="0"/>
                <a:ea typeface="Alice" pitchFamily="34" charset="-122"/>
                <a:cs typeface="Alice" pitchFamily="34" charset="-120"/>
              </a:rPr>
              <a:t>Ecosystem-Based Business Strategy: Menguasai Pasar melalui Pendekatan Ekosistem</a:t>
            </a:r>
            <a:endParaRPr lang="en-US" sz="3700" dirty="0"/>
          </a:p>
        </p:txBody>
      </p:sp>
      <p:sp>
        <p:nvSpPr>
          <p:cNvPr id="7" name="Text 5"/>
          <p:cNvSpPr/>
          <p:nvPr/>
        </p:nvSpPr>
        <p:spPr>
          <a:xfrm>
            <a:off x="793790" y="3359944"/>
            <a:ext cx="6966466" cy="1471017"/>
          </a:xfrm>
          <a:prstGeom prst="rect">
            <a:avLst/>
          </a:prstGeom>
          <a:noFill/>
          <a:ln/>
        </p:spPr>
        <p:txBody>
          <a:bodyPr wrap="squar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Program signature yang mengubah cara sales mendekati pasar secara fundamental: dari pendekatan individual ke penguasaan ekosistem. </a:t>
            </a:r>
            <a:r>
              <a:rPr lang="en-US" sz="1450" b="1" dirty="0">
                <a:solidFill>
                  <a:srgbClr val="2C2821"/>
                </a:solidFill>
                <a:latin typeface="Lora" pitchFamily="34" charset="0"/>
                <a:ea typeface="Lora" pitchFamily="34" charset="-122"/>
                <a:cs typeface="Lora" pitchFamily="34" charset="-120"/>
              </a:rPr>
              <a:t>Tim rata-rata memiliki conversion rate di bawah 15% dengan cold calling</a:t>
            </a:r>
            <a:r>
              <a:rPr lang="en-US" sz="1450" dirty="0">
                <a:solidFill>
                  <a:srgbClr val="2C2821"/>
                </a:solidFill>
                <a:latin typeface="Lora" pitchFamily="34" charset="0"/>
                <a:ea typeface="Lora" pitchFamily="34" charset="-122"/>
                <a:cs typeface="Lora" pitchFamily="34" charset="-120"/>
              </a:rPr>
              <a:t> — sementara top performer yang konsisten masuk Top 3 regional hampir selalu menggunakan pendekatan berbasis ekosistem.</a:t>
            </a:r>
            <a:endParaRPr lang="en-US" sz="1450" dirty="0"/>
          </a:p>
        </p:txBody>
      </p:sp>
      <p:sp>
        <p:nvSpPr>
          <p:cNvPr id="8" name="Text 6"/>
          <p:cNvSpPr/>
          <p:nvPr/>
        </p:nvSpPr>
        <p:spPr>
          <a:xfrm>
            <a:off x="793790" y="5010031"/>
            <a:ext cx="4919305" cy="294680"/>
          </a:xfrm>
          <a:prstGeom prst="rect">
            <a:avLst/>
          </a:prstGeom>
          <a:noFill/>
          <a:ln/>
        </p:spPr>
        <p:txBody>
          <a:bodyPr wrap="none" lIns="0" tIns="0" rIns="0" bIns="0" rtlCol="0" anchor="t"/>
          <a:lstStyle/>
          <a:p>
            <a:pPr marL="0" indent="0" algn="l">
              <a:lnSpc>
                <a:spcPts val="2300"/>
              </a:lnSpc>
              <a:buNone/>
            </a:pPr>
            <a:r>
              <a:rPr lang="en-US" sz="1850" dirty="0">
                <a:solidFill>
                  <a:srgbClr val="233E32"/>
                </a:solidFill>
                <a:latin typeface="Alice" pitchFamily="34" charset="0"/>
                <a:ea typeface="Alice" pitchFamily="34" charset="-122"/>
                <a:cs typeface="Alice" pitchFamily="34" charset="-120"/>
              </a:rPr>
              <a:t>Framework: Ecosystem Domination Method</a:t>
            </a:r>
            <a:r>
              <a:rPr lang="en-US" sz="1850" dirty="0">
                <a:solidFill>
                  <a:srgbClr val="000000"/>
                </a:solidFill>
                <a:latin typeface="Alice" pitchFamily="34" charset="0"/>
                <a:ea typeface="Alice" pitchFamily="34" charset="-122"/>
                <a:cs typeface="Alice" pitchFamily="34" charset="-120"/>
              </a:rPr>
              <a:t>™</a:t>
            </a:r>
            <a:endParaRPr lang="en-US" sz="1850" dirty="0"/>
          </a:p>
        </p:txBody>
      </p:sp>
      <p:sp>
        <p:nvSpPr>
          <p:cNvPr id="9" name="Text 7"/>
          <p:cNvSpPr/>
          <p:nvPr/>
        </p:nvSpPr>
        <p:spPr>
          <a:xfrm>
            <a:off x="793790" y="5483781"/>
            <a:ext cx="6966466" cy="882610"/>
          </a:xfrm>
          <a:prstGeom prst="rect">
            <a:avLst/>
          </a:prstGeom>
          <a:noFill/>
          <a:ln/>
        </p:spPr>
        <p:txBody>
          <a:bodyPr wrap="square" lIns="0" tIns="0" rIns="0" bIns="0" rtlCol="0" anchor="t"/>
          <a:lstStyle/>
          <a:p>
            <a:pPr marL="0" indent="0" algn="l">
              <a:lnSpc>
                <a:spcPts val="2300"/>
              </a:lnSpc>
              <a:buNone/>
            </a:pPr>
            <a:r>
              <a:rPr lang="en-US" sz="1450" dirty="0">
                <a:solidFill>
                  <a:srgbClr val="2C2821"/>
                </a:solidFill>
                <a:latin typeface="Lora" pitchFamily="34" charset="0"/>
                <a:ea typeface="Lora" pitchFamily="34" charset="-122"/>
                <a:cs typeface="Lora" pitchFamily="34" charset="-120"/>
              </a:rPr>
              <a:t>4 tahap terstruktur: </a:t>
            </a:r>
            <a:r>
              <a:rPr lang="en-US" sz="1450" b="1" dirty="0">
                <a:solidFill>
                  <a:srgbClr val="2C2821"/>
                </a:solidFill>
                <a:latin typeface="Lora" pitchFamily="34" charset="0"/>
                <a:ea typeface="Lora" pitchFamily="34" charset="-122"/>
                <a:cs typeface="Lora" pitchFamily="34" charset="-120"/>
              </a:rPr>
              <a:t>Map</a:t>
            </a:r>
            <a:r>
              <a:rPr lang="en-US" sz="1450" dirty="0">
                <a:solidFill>
                  <a:srgbClr val="2C2821"/>
                </a:solidFill>
                <a:latin typeface="Lora" pitchFamily="34" charset="0"/>
                <a:ea typeface="Lora" pitchFamily="34" charset="-122"/>
                <a:cs typeface="Lora" pitchFamily="34" charset="-120"/>
              </a:rPr>
              <a:t> (pemetaan ekosistem), </a:t>
            </a:r>
            <a:r>
              <a:rPr lang="en-US" sz="1450" b="1" dirty="0">
                <a:solidFill>
                  <a:srgbClr val="2C2821"/>
                </a:solidFill>
                <a:latin typeface="Lora" pitchFamily="34" charset="0"/>
                <a:ea typeface="Lora" pitchFamily="34" charset="-122"/>
                <a:cs typeface="Lora" pitchFamily="34" charset="-120"/>
              </a:rPr>
              <a:t>Identify</a:t>
            </a:r>
            <a:r>
              <a:rPr lang="en-US" sz="1450" dirty="0">
                <a:solidFill>
                  <a:srgbClr val="2C2821"/>
                </a:solidFill>
                <a:latin typeface="Lora" pitchFamily="34" charset="0"/>
                <a:ea typeface="Lora" pitchFamily="34" charset="-122"/>
                <a:cs typeface="Lora" pitchFamily="34" charset="-120"/>
              </a:rPr>
              <a:t> (key player &amp; leverage point), </a:t>
            </a:r>
            <a:r>
              <a:rPr lang="en-US" sz="1450" b="1" dirty="0">
                <a:solidFill>
                  <a:srgbClr val="2C2821"/>
                </a:solidFill>
                <a:latin typeface="Lora" pitchFamily="34" charset="0"/>
                <a:ea typeface="Lora" pitchFamily="34" charset="-122"/>
                <a:cs typeface="Lora" pitchFamily="34" charset="-120"/>
              </a:rPr>
              <a:t>Enter</a:t>
            </a:r>
            <a:r>
              <a:rPr lang="en-US" sz="1450" dirty="0">
                <a:solidFill>
                  <a:srgbClr val="2C2821"/>
                </a:solidFill>
                <a:latin typeface="Lora" pitchFamily="34" charset="0"/>
                <a:ea typeface="Lora" pitchFamily="34" charset="-122"/>
                <a:cs typeface="Lora" pitchFamily="34" charset="-120"/>
              </a:rPr>
              <a:t> (anchor &amp; community entry), </a:t>
            </a:r>
            <a:r>
              <a:rPr lang="en-US" sz="1450" b="1" dirty="0">
                <a:solidFill>
                  <a:srgbClr val="2C2821"/>
                </a:solidFill>
                <a:latin typeface="Lora" pitchFamily="34" charset="0"/>
                <a:ea typeface="Lora" pitchFamily="34" charset="-122"/>
                <a:cs typeface="Lora" pitchFamily="34" charset="-120"/>
              </a:rPr>
              <a:t>Expand</a:t>
            </a:r>
            <a:r>
              <a:rPr lang="en-US" sz="1450" dirty="0">
                <a:solidFill>
                  <a:srgbClr val="2C2821"/>
                </a:solidFill>
                <a:latin typeface="Lora" pitchFamily="34" charset="0"/>
                <a:ea typeface="Lora" pitchFamily="34" charset="-122"/>
                <a:cs typeface="Lora" pitchFamily="34" charset="-120"/>
              </a:rPr>
              <a:t> (power mapping &amp; referral chain).</a:t>
            </a:r>
            <a:endParaRPr lang="en-US" sz="1450" dirty="0"/>
          </a:p>
        </p:txBody>
      </p:sp>
      <p:sp>
        <p:nvSpPr>
          <p:cNvPr id="10" name="Shape 8"/>
          <p:cNvSpPr/>
          <p:nvPr/>
        </p:nvSpPr>
        <p:spPr>
          <a:xfrm>
            <a:off x="8092083" y="3198733"/>
            <a:ext cx="5887879" cy="3714155"/>
          </a:xfrm>
          <a:prstGeom prst="roundRect">
            <a:avLst>
              <a:gd name="adj" fmla="val 761"/>
            </a:avLst>
          </a:prstGeom>
          <a:solidFill>
            <a:srgbClr val="1B5F39"/>
          </a:solidFill>
          <a:ln/>
        </p:spPr>
      </p:sp>
      <p:sp>
        <p:nvSpPr>
          <p:cNvPr id="11" name="Text 9"/>
          <p:cNvSpPr/>
          <p:nvPr/>
        </p:nvSpPr>
        <p:spPr>
          <a:xfrm>
            <a:off x="8280559" y="3377803"/>
            <a:ext cx="2356842" cy="294680"/>
          </a:xfrm>
          <a:prstGeom prst="rect">
            <a:avLst/>
          </a:prstGeom>
          <a:noFill/>
          <a:ln/>
        </p:spPr>
        <p:txBody>
          <a:bodyPr wrap="none" lIns="0" tIns="0" rIns="0" bIns="0" rtlCol="0" anchor="t"/>
          <a:lstStyle/>
          <a:p>
            <a:pPr marL="0" indent="0" algn="l">
              <a:lnSpc>
                <a:spcPts val="2300"/>
              </a:lnSpc>
              <a:buNone/>
            </a:pPr>
            <a:r>
              <a:rPr lang="en-US" sz="1850" dirty="0">
                <a:solidFill>
                  <a:srgbClr val="FFFFFF"/>
                </a:solidFill>
                <a:latin typeface="Alice" pitchFamily="34" charset="0"/>
                <a:ea typeface="Alice" pitchFamily="34" charset="-122"/>
                <a:cs typeface="Alice" pitchFamily="34" charset="-120"/>
              </a:rPr>
              <a:t>Key Outcomes</a:t>
            </a:r>
            <a:endParaRPr lang="en-US" sz="1850" dirty="0"/>
          </a:p>
        </p:txBody>
      </p:sp>
      <p:sp>
        <p:nvSpPr>
          <p:cNvPr id="12" name="Text 10"/>
          <p:cNvSpPr/>
          <p:nvPr/>
        </p:nvSpPr>
        <p:spPr>
          <a:xfrm>
            <a:off x="8280559" y="3851553"/>
            <a:ext cx="5510927" cy="1658898"/>
          </a:xfrm>
          <a:prstGeom prst="rect">
            <a:avLst/>
          </a:prstGeom>
          <a:noFill/>
          <a:ln/>
        </p:spPr>
        <p:txBody>
          <a:bodyPr wrap="square" lIns="0" tIns="0" rIns="0" bIns="0" rtlCol="0" anchor="t"/>
          <a:lstStyle/>
          <a:p>
            <a:pPr marL="342900" indent="-342900" algn="l">
              <a:lnSpc>
                <a:spcPts val="2300"/>
              </a:lnSpc>
              <a:buSzPct val="100000"/>
              <a:buChar char="•"/>
            </a:pPr>
            <a:r>
              <a:rPr lang="en-US" sz="1450" dirty="0">
                <a:solidFill>
                  <a:srgbClr val="FFFFFF"/>
                </a:solidFill>
                <a:latin typeface="Lora" pitchFamily="34" charset="0"/>
                <a:ea typeface="Lora" pitchFamily="34" charset="-122"/>
                <a:cs typeface="Lora" pitchFamily="34" charset="-120"/>
              </a:rPr>
              <a:t>Petakan ekosistem bisnis dengan Ecosystem Mapping Canvas</a:t>
            </a:r>
            <a:endParaRPr lang="en-US" sz="1450" dirty="0"/>
          </a:p>
          <a:p>
            <a:pPr marL="342900" indent="-342900" algn="l">
              <a:lnSpc>
                <a:spcPts val="2300"/>
              </a:lnSpc>
              <a:buSzPct val="100000"/>
              <a:buChar char="•"/>
            </a:pPr>
            <a:r>
              <a:rPr lang="en-US" sz="1450" dirty="0">
                <a:solidFill>
                  <a:srgbClr val="FFFFFF"/>
                </a:solidFill>
                <a:latin typeface="Lora" pitchFamily="34" charset="0"/>
                <a:ea typeface="Lora" pitchFamily="34" charset="-122"/>
                <a:cs typeface="Lora" pitchFamily="34" charset="-120"/>
              </a:rPr>
              <a:t>Tentukan key player, influencer, dan leverage point</a:t>
            </a:r>
            <a:endParaRPr lang="en-US" sz="1450" dirty="0"/>
          </a:p>
          <a:p>
            <a:pPr marL="342900" indent="-342900" algn="l">
              <a:lnSpc>
                <a:spcPts val="2300"/>
              </a:lnSpc>
              <a:buSzPct val="100000"/>
              <a:buChar char="•"/>
            </a:pPr>
            <a:r>
              <a:rPr lang="en-US" sz="1450" dirty="0">
                <a:solidFill>
                  <a:srgbClr val="FFFFFF"/>
                </a:solidFill>
                <a:latin typeface="Lora" pitchFamily="34" charset="0"/>
                <a:ea typeface="Lora" pitchFamily="34" charset="-122"/>
                <a:cs typeface="Lora" pitchFamily="34" charset="-120"/>
              </a:rPr>
              <a:t>Rancang entry strategy: anchor, supply chain, community</a:t>
            </a:r>
            <a:endParaRPr lang="en-US" sz="1450" dirty="0"/>
          </a:p>
          <a:p>
            <a:pPr marL="342900" indent="-342900" algn="l">
              <a:lnSpc>
                <a:spcPts val="2300"/>
              </a:lnSpc>
              <a:buSzPct val="100000"/>
              <a:buChar char="•"/>
            </a:pPr>
            <a:r>
              <a:rPr lang="en-US" sz="1450" dirty="0">
                <a:solidFill>
                  <a:srgbClr val="FFFFFF"/>
                </a:solidFill>
                <a:latin typeface="Lora" pitchFamily="34" charset="0"/>
                <a:ea typeface="Lora" pitchFamily="34" charset="-122"/>
                <a:cs typeface="Lora" pitchFamily="34" charset="-120"/>
              </a:rPr>
              <a:t>Bangun Power Mapping Matrix untuk ekspansi jaringan</a:t>
            </a:r>
            <a:endParaRPr lang="en-US" sz="1450" dirty="0"/>
          </a:p>
        </p:txBody>
      </p:sp>
      <p:sp>
        <p:nvSpPr>
          <p:cNvPr id="13" name="Text 11"/>
          <p:cNvSpPr/>
          <p:nvPr/>
        </p:nvSpPr>
        <p:spPr>
          <a:xfrm>
            <a:off x="8280559" y="5689521"/>
            <a:ext cx="2356842" cy="294680"/>
          </a:xfrm>
          <a:prstGeom prst="rect">
            <a:avLst/>
          </a:prstGeom>
          <a:noFill/>
          <a:ln/>
        </p:spPr>
        <p:txBody>
          <a:bodyPr wrap="none" lIns="0" tIns="0" rIns="0" bIns="0" rtlCol="0" anchor="t"/>
          <a:lstStyle/>
          <a:p>
            <a:pPr marL="0" indent="0" algn="l">
              <a:lnSpc>
                <a:spcPts val="2300"/>
              </a:lnSpc>
              <a:buNone/>
            </a:pPr>
            <a:r>
              <a:rPr lang="en-US" sz="1850" dirty="0">
                <a:solidFill>
                  <a:srgbClr val="FFFFFF"/>
                </a:solidFill>
                <a:latin typeface="Alice" pitchFamily="34" charset="0"/>
                <a:ea typeface="Alice" pitchFamily="34" charset="-122"/>
                <a:cs typeface="Alice" pitchFamily="34" charset="-120"/>
              </a:rPr>
              <a:t>Target Peserta</a:t>
            </a:r>
            <a:endParaRPr lang="en-US" sz="1850" dirty="0"/>
          </a:p>
        </p:txBody>
      </p:sp>
      <p:sp>
        <p:nvSpPr>
          <p:cNvPr id="14" name="Text 12"/>
          <p:cNvSpPr/>
          <p:nvPr/>
        </p:nvSpPr>
        <p:spPr>
          <a:xfrm>
            <a:off x="8280559" y="6163270"/>
            <a:ext cx="5510927" cy="588407"/>
          </a:xfrm>
          <a:prstGeom prst="rect">
            <a:avLst/>
          </a:prstGeom>
          <a:noFill/>
          <a:ln/>
        </p:spPr>
        <p:txBody>
          <a:bodyPr wrap="square" lIns="0" tIns="0" rIns="0" bIns="0" rtlCol="0" anchor="t"/>
          <a:lstStyle/>
          <a:p>
            <a:pPr marL="0" indent="0" algn="l">
              <a:lnSpc>
                <a:spcPts val="2300"/>
              </a:lnSpc>
              <a:buNone/>
            </a:pPr>
            <a:r>
              <a:rPr lang="en-US" sz="1450" dirty="0">
                <a:solidFill>
                  <a:srgbClr val="FFFFFF"/>
                </a:solidFill>
                <a:latin typeface="Lora" pitchFamily="34" charset="0"/>
                <a:ea typeface="Lora" pitchFamily="34" charset="-122"/>
                <a:cs typeface="Lora" pitchFamily="34" charset="-120"/>
              </a:rPr>
              <a:t>Senior Executive, Relationship Manager, Account Officer, Business Development</a:t>
            </a:r>
            <a:endParaRPr lang="en-US" sz="1450" dirty="0"/>
          </a:p>
        </p:txBody>
      </p:sp>
      <p:pic>
        <p:nvPicPr>
          <p:cNvPr id="15" name="Image 0" descr="preencoded.png"/>
          <p:cNvPicPr>
            <a:picLocks noChangeAspect="1"/>
          </p:cNvPicPr>
          <p:nvPr/>
        </p:nvPicPr>
        <p:blipFill>
          <a:blip r:embed="rId3"/>
          <a:stretch>
            <a:fillRect/>
          </a:stretch>
        </p:blipFill>
        <p:spPr>
          <a:xfrm>
            <a:off x="198358" y="199668"/>
            <a:ext cx="717352" cy="692229"/>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793790" y="1271707"/>
            <a:ext cx="1160502" cy="255984"/>
          </a:xfrm>
          <a:prstGeom prst="roundRect">
            <a:avLst>
              <a:gd name="adj" fmla="val 6978"/>
            </a:avLst>
          </a:prstGeom>
          <a:solidFill>
            <a:srgbClr val="D7F4E4"/>
          </a:solidFill>
          <a:ln/>
        </p:spPr>
      </p:sp>
      <p:sp>
        <p:nvSpPr>
          <p:cNvPr id="3" name="Text 1"/>
          <p:cNvSpPr/>
          <p:nvPr/>
        </p:nvSpPr>
        <p:spPr>
          <a:xfrm>
            <a:off x="883087" y="1316355"/>
            <a:ext cx="981908" cy="166688"/>
          </a:xfrm>
          <a:prstGeom prst="rect">
            <a:avLst/>
          </a:prstGeom>
          <a:noFill/>
          <a:ln/>
        </p:spPr>
        <p:txBody>
          <a:bodyPr wrap="none" lIns="0" tIns="0" rIns="0" bIns="0" rtlCol="0" anchor="t"/>
          <a:lstStyle/>
          <a:p>
            <a:pPr marL="0" indent="0" algn="l">
              <a:lnSpc>
                <a:spcPts val="1300"/>
              </a:lnSpc>
              <a:buNone/>
            </a:pPr>
            <a:r>
              <a:rPr lang="en-US" sz="900" dirty="0">
                <a:solidFill>
                  <a:srgbClr val="2C2821"/>
                </a:solidFill>
                <a:latin typeface="Lora" pitchFamily="34" charset="0"/>
                <a:ea typeface="Lora" pitchFamily="34" charset="-122"/>
                <a:cs typeface="Lora" pitchFamily="34" charset="-120"/>
              </a:rPr>
              <a:t>LPK-DKN-SIG-03</a:t>
            </a:r>
            <a:endParaRPr lang="en-US" sz="900" dirty="0"/>
          </a:p>
        </p:txBody>
      </p:sp>
      <p:sp>
        <p:nvSpPr>
          <p:cNvPr id="4" name="Shape 2"/>
          <p:cNvSpPr/>
          <p:nvPr/>
        </p:nvSpPr>
        <p:spPr>
          <a:xfrm>
            <a:off x="2028706" y="1264087"/>
            <a:ext cx="2814280" cy="271224"/>
          </a:xfrm>
          <a:prstGeom prst="roundRect">
            <a:avLst>
              <a:gd name="adj" fmla="val 6586"/>
            </a:avLst>
          </a:prstGeom>
          <a:noFill/>
          <a:ln w="7620">
            <a:solidFill>
              <a:srgbClr val="1B5F39"/>
            </a:solidFill>
            <a:prstDash val="solid"/>
          </a:ln>
        </p:spPr>
      </p:sp>
      <p:sp>
        <p:nvSpPr>
          <p:cNvPr id="5" name="Text 3"/>
          <p:cNvSpPr/>
          <p:nvPr/>
        </p:nvSpPr>
        <p:spPr>
          <a:xfrm>
            <a:off x="2125623" y="1316355"/>
            <a:ext cx="2620447" cy="166688"/>
          </a:xfrm>
          <a:prstGeom prst="rect">
            <a:avLst/>
          </a:prstGeom>
          <a:noFill/>
          <a:ln/>
        </p:spPr>
        <p:txBody>
          <a:bodyPr wrap="none" lIns="0" tIns="0" rIns="0" bIns="0" rtlCol="0" anchor="t"/>
          <a:lstStyle/>
          <a:p>
            <a:pPr marL="0" indent="0" algn="l">
              <a:lnSpc>
                <a:spcPts val="1300"/>
              </a:lnSpc>
              <a:buNone/>
            </a:pPr>
            <a:r>
              <a:rPr lang="en-US" sz="900" dirty="0">
                <a:solidFill>
                  <a:srgbClr val="1B5F39"/>
                </a:solidFill>
                <a:latin typeface="Lora" pitchFamily="34" charset="0"/>
                <a:ea typeface="Lora" pitchFamily="34" charset="-122"/>
                <a:cs typeface="Lora" pitchFamily="34" charset="-120"/>
              </a:rPr>
              <a:t>★ PROGRAM SIGNATURE • 1–2 HARI INTENSIF</a:t>
            </a:r>
            <a:endParaRPr lang="en-US" sz="900" dirty="0"/>
          </a:p>
        </p:txBody>
      </p:sp>
      <p:sp>
        <p:nvSpPr>
          <p:cNvPr id="6" name="Text 4"/>
          <p:cNvSpPr/>
          <p:nvPr/>
        </p:nvSpPr>
        <p:spPr>
          <a:xfrm>
            <a:off x="793790" y="1579959"/>
            <a:ext cx="13042821" cy="930354"/>
          </a:xfrm>
          <a:prstGeom prst="rect">
            <a:avLst/>
          </a:prstGeom>
          <a:noFill/>
          <a:ln/>
        </p:spPr>
        <p:txBody>
          <a:bodyPr wrap="square" lIns="0" tIns="0" rIns="0" bIns="0" rtlCol="0" anchor="t"/>
          <a:lstStyle/>
          <a:p>
            <a:pPr marL="0" indent="0" algn="l">
              <a:lnSpc>
                <a:spcPts val="3650"/>
              </a:lnSpc>
              <a:buNone/>
            </a:pPr>
            <a:r>
              <a:rPr lang="en-US" sz="2900" dirty="0">
                <a:solidFill>
                  <a:srgbClr val="233E32"/>
                </a:solidFill>
                <a:latin typeface="Alice" pitchFamily="34" charset="0"/>
                <a:ea typeface="Alice" pitchFamily="34" charset="-122"/>
                <a:cs typeface="Alice" pitchFamily="34" charset="-120"/>
              </a:rPr>
              <a:t>Strategic Funding Acquisition: Menguasai Sumber Dana melalui Aliran Uang &amp; Ekosistem</a:t>
            </a:r>
            <a:endParaRPr lang="en-US" sz="2900" dirty="0"/>
          </a:p>
        </p:txBody>
      </p:sp>
      <p:sp>
        <p:nvSpPr>
          <p:cNvPr id="7" name="Text 5"/>
          <p:cNvSpPr/>
          <p:nvPr/>
        </p:nvSpPr>
        <p:spPr>
          <a:xfrm>
            <a:off x="793790" y="2677716"/>
            <a:ext cx="13042821" cy="416719"/>
          </a:xfrm>
          <a:prstGeom prst="rect">
            <a:avLst/>
          </a:prstGeom>
          <a:noFill/>
          <a:ln/>
        </p:spPr>
        <p:txBody>
          <a:bodyPr wrap="square" lIns="0" tIns="0" rIns="0" bIns="0" rtlCol="0" anchor="t"/>
          <a:lstStyle/>
          <a:p>
            <a:pPr marL="0" indent="0" algn="l">
              <a:lnSpc>
                <a:spcPts val="1600"/>
              </a:lnSpc>
              <a:buNone/>
            </a:pPr>
            <a:r>
              <a:rPr lang="en-US" sz="1150" dirty="0">
                <a:solidFill>
                  <a:srgbClr val="2C2821"/>
                </a:solidFill>
                <a:latin typeface="Lora" pitchFamily="34" charset="0"/>
                <a:ea typeface="Lora" pitchFamily="34" charset="-122"/>
                <a:cs typeface="Lora" pitchFamily="34" charset="-120"/>
              </a:rPr>
              <a:t>Program signature terfokus pada tantangan terbesar perbankan Indonesia: penghimpunan dana. </a:t>
            </a:r>
            <a:r>
              <a:rPr lang="en-US" sz="1150" b="1" dirty="0">
                <a:solidFill>
                  <a:srgbClr val="2C2821"/>
                </a:solidFill>
                <a:latin typeface="Lora" pitchFamily="34" charset="0"/>
                <a:ea typeface="Lora" pitchFamily="34" charset="-122"/>
                <a:cs typeface="Lora" pitchFamily="34" charset="-120"/>
              </a:rPr>
              <a:t>Bank dengan CASA ratio tinggi memiliki Cost of Funds 30–50% lebih rendah</a:t>
            </a:r>
            <a:r>
              <a:rPr lang="en-US" sz="1150" dirty="0">
                <a:solidFill>
                  <a:srgbClr val="2C2821"/>
                </a:solidFill>
                <a:latin typeface="Lora" pitchFamily="34" charset="0"/>
                <a:ea typeface="Lora" pitchFamily="34" charset="-122"/>
                <a:cs typeface="Lora" pitchFamily="34" charset="-120"/>
              </a:rPr>
              <a:t>, namun hanya 35–40% strategi funding yang menargetkan peningkatan CASA secara eksplisit. Funding officer top 20% menghasilkan 80% total penghimpunan dana cabangnya.</a:t>
            </a:r>
            <a:endParaRPr lang="en-US" sz="1150" dirty="0"/>
          </a:p>
        </p:txBody>
      </p:sp>
      <p:sp>
        <p:nvSpPr>
          <p:cNvPr id="8" name="Shape 6"/>
          <p:cNvSpPr/>
          <p:nvPr/>
        </p:nvSpPr>
        <p:spPr>
          <a:xfrm>
            <a:off x="1017032" y="3591997"/>
            <a:ext cx="6242209" cy="148828"/>
          </a:xfrm>
          <a:prstGeom prst="roundRect">
            <a:avLst>
              <a:gd name="adj" fmla="val 15003"/>
            </a:avLst>
          </a:prstGeom>
          <a:solidFill>
            <a:srgbClr val="F0EDE6"/>
          </a:solidFill>
          <a:ln/>
        </p:spPr>
      </p:sp>
      <p:sp>
        <p:nvSpPr>
          <p:cNvPr id="9" name="Shape 7"/>
          <p:cNvSpPr/>
          <p:nvPr/>
        </p:nvSpPr>
        <p:spPr>
          <a:xfrm>
            <a:off x="793790" y="3443168"/>
            <a:ext cx="446484" cy="446484"/>
          </a:xfrm>
          <a:prstGeom prst="roundRect">
            <a:avLst>
              <a:gd name="adj" fmla="val 102400"/>
            </a:avLst>
          </a:prstGeom>
          <a:solidFill>
            <a:srgbClr val="F0EDE6"/>
          </a:solidFill>
          <a:ln/>
        </p:spPr>
      </p:sp>
      <p:pic>
        <p:nvPicPr>
          <p:cNvPr id="10"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5351" y="3554730"/>
            <a:ext cx="223242" cy="223242"/>
          </a:xfrm>
          <a:prstGeom prst="rect">
            <a:avLst/>
          </a:prstGeom>
        </p:spPr>
      </p:pic>
      <p:sp>
        <p:nvSpPr>
          <p:cNvPr id="11" name="Text 8"/>
          <p:cNvSpPr/>
          <p:nvPr/>
        </p:nvSpPr>
        <p:spPr>
          <a:xfrm>
            <a:off x="942618" y="4001214"/>
            <a:ext cx="2470190" cy="232529"/>
          </a:xfrm>
          <a:prstGeom prst="rect">
            <a:avLst/>
          </a:prstGeom>
          <a:noFill/>
          <a:ln/>
        </p:spPr>
        <p:txBody>
          <a:bodyPr wrap="none" lIns="0" tIns="0" rIns="0" bIns="0" rtlCol="0" anchor="t"/>
          <a:lstStyle/>
          <a:p>
            <a:pPr marL="0" indent="0" algn="l">
              <a:lnSpc>
                <a:spcPts val="1800"/>
              </a:lnSpc>
              <a:buNone/>
            </a:pPr>
            <a:r>
              <a:rPr lang="en-US" sz="1450" dirty="0">
                <a:solidFill>
                  <a:srgbClr val="2C2821"/>
                </a:solidFill>
                <a:latin typeface="Alice" pitchFamily="34" charset="0"/>
                <a:ea typeface="Alice" pitchFamily="34" charset="-122"/>
                <a:cs typeface="Alice" pitchFamily="34" charset="-120"/>
              </a:rPr>
              <a:t>Map — Pemetaan Money Flow</a:t>
            </a:r>
            <a:endParaRPr lang="en-US" sz="1450" dirty="0"/>
          </a:p>
        </p:txBody>
      </p:sp>
      <p:sp>
        <p:nvSpPr>
          <p:cNvPr id="12" name="Text 9"/>
          <p:cNvSpPr/>
          <p:nvPr/>
        </p:nvSpPr>
        <p:spPr>
          <a:xfrm>
            <a:off x="942618" y="4300657"/>
            <a:ext cx="6167914" cy="416719"/>
          </a:xfrm>
          <a:prstGeom prst="rect">
            <a:avLst/>
          </a:prstGeom>
          <a:noFill/>
          <a:ln/>
        </p:spPr>
        <p:txBody>
          <a:bodyPr wrap="square" lIns="0" tIns="0" rIns="0" bIns="0" rtlCol="0" anchor="t"/>
          <a:lstStyle/>
          <a:p>
            <a:pPr marL="0" indent="0" algn="l">
              <a:lnSpc>
                <a:spcPts val="1600"/>
              </a:lnSpc>
              <a:buNone/>
            </a:pPr>
            <a:r>
              <a:rPr lang="en-US" sz="1150" dirty="0">
                <a:solidFill>
                  <a:srgbClr val="2C2821"/>
                </a:solidFill>
                <a:latin typeface="Lora" pitchFamily="34" charset="0"/>
                <a:ea typeface="Lora" pitchFamily="34" charset="-122"/>
                <a:cs typeface="Lora" pitchFamily="34" charset="-120"/>
              </a:rPr>
              <a:t>Memahami pola aliran uang dalam bisnis nasabah dan titik intersepsi strategis yang optimal</a:t>
            </a:r>
            <a:endParaRPr lang="en-US" sz="1150" dirty="0"/>
          </a:p>
        </p:txBody>
      </p:sp>
      <p:sp>
        <p:nvSpPr>
          <p:cNvPr id="13" name="Shape 10"/>
          <p:cNvSpPr/>
          <p:nvPr/>
        </p:nvSpPr>
        <p:spPr>
          <a:xfrm>
            <a:off x="7594163" y="3368754"/>
            <a:ext cx="6242328" cy="148828"/>
          </a:xfrm>
          <a:prstGeom prst="roundRect">
            <a:avLst>
              <a:gd name="adj" fmla="val 15003"/>
            </a:avLst>
          </a:prstGeom>
          <a:solidFill>
            <a:srgbClr val="F0EDE6"/>
          </a:solidFill>
          <a:ln/>
        </p:spPr>
      </p:sp>
      <p:sp>
        <p:nvSpPr>
          <p:cNvPr id="14" name="Shape 11"/>
          <p:cNvSpPr/>
          <p:nvPr/>
        </p:nvSpPr>
        <p:spPr>
          <a:xfrm>
            <a:off x="7370921" y="3219926"/>
            <a:ext cx="446484" cy="446484"/>
          </a:xfrm>
          <a:prstGeom prst="roundRect">
            <a:avLst>
              <a:gd name="adj" fmla="val 102400"/>
            </a:avLst>
          </a:prstGeom>
          <a:solidFill>
            <a:srgbClr val="F0EDE6"/>
          </a:solidFill>
          <a:ln/>
        </p:spPr>
      </p:sp>
      <p:pic>
        <p:nvPicPr>
          <p:cNvPr id="1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82483" y="3331488"/>
            <a:ext cx="223242" cy="223242"/>
          </a:xfrm>
          <a:prstGeom prst="rect">
            <a:avLst/>
          </a:prstGeom>
        </p:spPr>
      </p:pic>
      <p:sp>
        <p:nvSpPr>
          <p:cNvPr id="16" name="Text 12"/>
          <p:cNvSpPr/>
          <p:nvPr/>
        </p:nvSpPr>
        <p:spPr>
          <a:xfrm>
            <a:off x="7519749" y="3777972"/>
            <a:ext cx="2593062" cy="232529"/>
          </a:xfrm>
          <a:prstGeom prst="rect">
            <a:avLst/>
          </a:prstGeom>
          <a:noFill/>
          <a:ln/>
        </p:spPr>
        <p:txBody>
          <a:bodyPr wrap="none" lIns="0" tIns="0" rIns="0" bIns="0" rtlCol="0" anchor="t"/>
          <a:lstStyle/>
          <a:p>
            <a:pPr marL="0" indent="0" algn="l">
              <a:lnSpc>
                <a:spcPts val="1800"/>
              </a:lnSpc>
              <a:buNone/>
            </a:pPr>
            <a:r>
              <a:rPr lang="en-US" sz="1450" dirty="0">
                <a:solidFill>
                  <a:srgbClr val="2C2821"/>
                </a:solidFill>
                <a:latin typeface="Alice" pitchFamily="34" charset="0"/>
                <a:ea typeface="Alice" pitchFamily="34" charset="-122"/>
                <a:cs typeface="Alice" pitchFamily="34" charset="-120"/>
              </a:rPr>
              <a:t>Anchor — Strategi Akun Utama</a:t>
            </a:r>
            <a:endParaRPr lang="en-US" sz="1450" dirty="0"/>
          </a:p>
        </p:txBody>
      </p:sp>
      <p:sp>
        <p:nvSpPr>
          <p:cNvPr id="17" name="Text 13"/>
          <p:cNvSpPr/>
          <p:nvPr/>
        </p:nvSpPr>
        <p:spPr>
          <a:xfrm>
            <a:off x="7519749" y="4077414"/>
            <a:ext cx="6168033" cy="416719"/>
          </a:xfrm>
          <a:prstGeom prst="rect">
            <a:avLst/>
          </a:prstGeom>
          <a:noFill/>
          <a:ln/>
        </p:spPr>
        <p:txBody>
          <a:bodyPr wrap="square" lIns="0" tIns="0" rIns="0" bIns="0" rtlCol="0" anchor="t"/>
          <a:lstStyle/>
          <a:p>
            <a:pPr marL="0" indent="0" algn="l">
              <a:lnSpc>
                <a:spcPts val="1600"/>
              </a:lnSpc>
              <a:buNone/>
            </a:pPr>
            <a:r>
              <a:rPr lang="en-US" sz="1150" dirty="0">
                <a:solidFill>
                  <a:srgbClr val="2C2821"/>
                </a:solidFill>
                <a:latin typeface="Lora" pitchFamily="34" charset="0"/>
                <a:ea typeface="Lora" pitchFamily="34" charset="-122"/>
                <a:cs typeface="Lora" pitchFamily="34" charset="-120"/>
              </a:rPr>
              <a:t>Identifikasi anchor account, mapping ekosistem dana, dan membangun referral chain organik</a:t>
            </a:r>
            <a:endParaRPr lang="en-US" sz="1150" dirty="0"/>
          </a:p>
        </p:txBody>
      </p:sp>
      <p:sp>
        <p:nvSpPr>
          <p:cNvPr id="18" name="Shape 14"/>
          <p:cNvSpPr/>
          <p:nvPr/>
        </p:nvSpPr>
        <p:spPr>
          <a:xfrm>
            <a:off x="1017032" y="5349835"/>
            <a:ext cx="6242209" cy="148828"/>
          </a:xfrm>
          <a:prstGeom prst="roundRect">
            <a:avLst>
              <a:gd name="adj" fmla="val 15003"/>
            </a:avLst>
          </a:prstGeom>
          <a:solidFill>
            <a:srgbClr val="F0EDE6"/>
          </a:solidFill>
          <a:ln/>
        </p:spPr>
      </p:sp>
      <p:sp>
        <p:nvSpPr>
          <p:cNvPr id="19" name="Shape 15"/>
          <p:cNvSpPr/>
          <p:nvPr/>
        </p:nvSpPr>
        <p:spPr>
          <a:xfrm>
            <a:off x="793790" y="5201007"/>
            <a:ext cx="446484" cy="446484"/>
          </a:xfrm>
          <a:prstGeom prst="roundRect">
            <a:avLst>
              <a:gd name="adj" fmla="val 102400"/>
            </a:avLst>
          </a:prstGeom>
          <a:solidFill>
            <a:srgbClr val="F0EDE6"/>
          </a:solidFill>
          <a:ln/>
        </p:spPr>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05351" y="5312569"/>
            <a:ext cx="223242" cy="223242"/>
          </a:xfrm>
          <a:prstGeom prst="rect">
            <a:avLst/>
          </a:prstGeom>
        </p:spPr>
      </p:pic>
      <p:sp>
        <p:nvSpPr>
          <p:cNvPr id="21" name="Text 16"/>
          <p:cNvSpPr/>
          <p:nvPr/>
        </p:nvSpPr>
        <p:spPr>
          <a:xfrm>
            <a:off x="942618" y="5759053"/>
            <a:ext cx="2724745" cy="232529"/>
          </a:xfrm>
          <a:prstGeom prst="rect">
            <a:avLst/>
          </a:prstGeom>
          <a:noFill/>
          <a:ln/>
        </p:spPr>
        <p:txBody>
          <a:bodyPr wrap="none" lIns="0" tIns="0" rIns="0" bIns="0" rtlCol="0" anchor="t"/>
          <a:lstStyle/>
          <a:p>
            <a:pPr marL="0" indent="0" algn="l">
              <a:lnSpc>
                <a:spcPts val="1800"/>
              </a:lnSpc>
              <a:buNone/>
            </a:pPr>
            <a:r>
              <a:rPr lang="en-US" sz="1450" dirty="0">
                <a:solidFill>
                  <a:srgbClr val="2C2821"/>
                </a:solidFill>
                <a:latin typeface="Alice" pitchFamily="34" charset="0"/>
                <a:ea typeface="Alice" pitchFamily="34" charset="-122"/>
                <a:cs typeface="Alice" pitchFamily="34" charset="-120"/>
              </a:rPr>
              <a:t>Lock — 3-Layer Locking Strategy</a:t>
            </a:r>
            <a:endParaRPr lang="en-US" sz="1450" dirty="0"/>
          </a:p>
        </p:txBody>
      </p:sp>
      <p:sp>
        <p:nvSpPr>
          <p:cNvPr id="22" name="Text 17"/>
          <p:cNvSpPr/>
          <p:nvPr/>
        </p:nvSpPr>
        <p:spPr>
          <a:xfrm>
            <a:off x="942618" y="6058495"/>
            <a:ext cx="6167914" cy="416719"/>
          </a:xfrm>
          <a:prstGeom prst="rect">
            <a:avLst/>
          </a:prstGeom>
          <a:noFill/>
          <a:ln/>
        </p:spPr>
        <p:txBody>
          <a:bodyPr wrap="square" lIns="0" tIns="0" rIns="0" bIns="0" rtlCol="0" anchor="t"/>
          <a:lstStyle/>
          <a:p>
            <a:pPr marL="0" indent="0" algn="l">
              <a:lnSpc>
                <a:spcPts val="1600"/>
              </a:lnSpc>
              <a:buNone/>
            </a:pPr>
            <a:r>
              <a:rPr lang="en-US" sz="1150" dirty="0">
                <a:solidFill>
                  <a:srgbClr val="2C2821"/>
                </a:solidFill>
                <a:latin typeface="Lora" pitchFamily="34" charset="0"/>
                <a:ea typeface="Lora" pitchFamily="34" charset="-122"/>
                <a:cs typeface="Lora" pitchFamily="34" charset="-120"/>
              </a:rPr>
              <a:t>Product lock, relationship lock, dan ecosystem lock untuk meningkatkan stickiness dana nasabah</a:t>
            </a:r>
            <a:endParaRPr lang="en-US" sz="1150" dirty="0"/>
          </a:p>
        </p:txBody>
      </p:sp>
      <p:sp>
        <p:nvSpPr>
          <p:cNvPr id="23" name="Shape 18"/>
          <p:cNvSpPr/>
          <p:nvPr/>
        </p:nvSpPr>
        <p:spPr>
          <a:xfrm>
            <a:off x="7594163" y="5126593"/>
            <a:ext cx="6242328" cy="148828"/>
          </a:xfrm>
          <a:prstGeom prst="roundRect">
            <a:avLst>
              <a:gd name="adj" fmla="val 15003"/>
            </a:avLst>
          </a:prstGeom>
          <a:solidFill>
            <a:srgbClr val="F0EDE6"/>
          </a:solidFill>
          <a:ln/>
        </p:spPr>
      </p:sp>
      <p:sp>
        <p:nvSpPr>
          <p:cNvPr id="24" name="Shape 19"/>
          <p:cNvSpPr/>
          <p:nvPr/>
        </p:nvSpPr>
        <p:spPr>
          <a:xfrm>
            <a:off x="7370921" y="4977765"/>
            <a:ext cx="446484" cy="446484"/>
          </a:xfrm>
          <a:prstGeom prst="roundRect">
            <a:avLst>
              <a:gd name="adj" fmla="val 102400"/>
            </a:avLst>
          </a:prstGeom>
          <a:solidFill>
            <a:srgbClr val="F0EDE6"/>
          </a:solidFill>
          <a:ln/>
        </p:spPr>
      </p:sp>
      <p:pic>
        <p:nvPicPr>
          <p:cNvPr id="2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82483" y="5089327"/>
            <a:ext cx="223242" cy="223242"/>
          </a:xfrm>
          <a:prstGeom prst="rect">
            <a:avLst/>
          </a:prstGeom>
        </p:spPr>
      </p:pic>
      <p:sp>
        <p:nvSpPr>
          <p:cNvPr id="26" name="Text 20"/>
          <p:cNvSpPr/>
          <p:nvPr/>
        </p:nvSpPr>
        <p:spPr>
          <a:xfrm>
            <a:off x="7519749" y="5535811"/>
            <a:ext cx="3159919" cy="232529"/>
          </a:xfrm>
          <a:prstGeom prst="rect">
            <a:avLst/>
          </a:prstGeom>
          <a:noFill/>
          <a:ln/>
        </p:spPr>
        <p:txBody>
          <a:bodyPr wrap="none" lIns="0" tIns="0" rIns="0" bIns="0" rtlCol="0" anchor="t"/>
          <a:lstStyle/>
          <a:p>
            <a:pPr marL="0" indent="0" algn="l">
              <a:lnSpc>
                <a:spcPts val="1800"/>
              </a:lnSpc>
              <a:buNone/>
            </a:pPr>
            <a:r>
              <a:rPr lang="en-US" sz="1450" dirty="0">
                <a:solidFill>
                  <a:srgbClr val="2C2821"/>
                </a:solidFill>
                <a:latin typeface="Alice" pitchFamily="34" charset="0"/>
                <a:ea typeface="Alice" pitchFamily="34" charset="-122"/>
                <a:cs typeface="Alice" pitchFamily="34" charset="-120"/>
              </a:rPr>
              <a:t>Expand — Non-Rate Value Proposition</a:t>
            </a:r>
            <a:endParaRPr lang="en-US" sz="1450" dirty="0"/>
          </a:p>
        </p:txBody>
      </p:sp>
      <p:sp>
        <p:nvSpPr>
          <p:cNvPr id="27" name="Text 21"/>
          <p:cNvSpPr/>
          <p:nvPr/>
        </p:nvSpPr>
        <p:spPr>
          <a:xfrm>
            <a:off x="7519749" y="5835253"/>
            <a:ext cx="6168033" cy="416719"/>
          </a:xfrm>
          <a:prstGeom prst="rect">
            <a:avLst/>
          </a:prstGeom>
          <a:noFill/>
          <a:ln/>
        </p:spPr>
        <p:txBody>
          <a:bodyPr wrap="square" lIns="0" tIns="0" rIns="0" bIns="0" rtlCol="0" anchor="t"/>
          <a:lstStyle/>
          <a:p>
            <a:pPr marL="0" indent="0" algn="l">
              <a:lnSpc>
                <a:spcPts val="1600"/>
              </a:lnSpc>
              <a:buNone/>
            </a:pPr>
            <a:r>
              <a:rPr lang="en-US" sz="1150" dirty="0">
                <a:solidFill>
                  <a:srgbClr val="2C2821"/>
                </a:solidFill>
                <a:latin typeface="Lora" pitchFamily="34" charset="0"/>
                <a:ea typeface="Lora" pitchFamily="34" charset="-122"/>
                <a:cs typeface="Lora" pitchFamily="34" charset="-120"/>
              </a:rPr>
              <a:t>7 dimensi nilai selain bunga yang mengurangi ketergantungan pada kompetisi rate semata</a:t>
            </a:r>
            <a:endParaRPr lang="en-US" sz="1150" dirty="0"/>
          </a:p>
        </p:txBody>
      </p:sp>
      <p:sp>
        <p:nvSpPr>
          <p:cNvPr id="28" name="Text 22"/>
          <p:cNvSpPr/>
          <p:nvPr/>
        </p:nvSpPr>
        <p:spPr>
          <a:xfrm>
            <a:off x="793790" y="6749534"/>
            <a:ext cx="13042821" cy="215979"/>
          </a:xfrm>
          <a:prstGeom prst="rect">
            <a:avLst/>
          </a:prstGeom>
          <a:noFill/>
          <a:ln/>
        </p:spPr>
        <p:txBody>
          <a:bodyPr wrap="none" lIns="0" tIns="0" rIns="0" bIns="0" rtlCol="0" anchor="t"/>
          <a:lstStyle/>
          <a:p>
            <a:pPr marL="0" indent="0" algn="l">
              <a:lnSpc>
                <a:spcPts val="1600"/>
              </a:lnSpc>
              <a:buNone/>
            </a:pPr>
            <a:r>
              <a:rPr lang="en-US" sz="1150" b="1" dirty="0">
                <a:solidFill>
                  <a:srgbClr val="2C2821"/>
                </a:solidFill>
                <a:latin typeface="Lora" pitchFamily="34" charset="0"/>
                <a:ea typeface="Lora" pitchFamily="34" charset="-122"/>
                <a:cs typeface="Lora" pitchFamily="34" charset="-120"/>
              </a:rPr>
              <a:t>Target Peserta:</a:t>
            </a:r>
            <a:r>
              <a:rPr lang="en-US" sz="1150" dirty="0">
                <a:solidFill>
                  <a:srgbClr val="2C2821"/>
                </a:solidFill>
                <a:latin typeface="Lora" pitchFamily="34" charset="0"/>
                <a:ea typeface="Lora" pitchFamily="34" charset="-122"/>
                <a:cs typeface="Lora" pitchFamily="34" charset="-120"/>
              </a:rPr>
              <a:t> Relationship Manager, Funding Officer, Branch Manager, Area Sales Head │ Framework: Funding Ecosystem Method</a:t>
            </a:r>
            <a:r>
              <a:rPr lang="en-US" sz="1150" dirty="0">
                <a:solidFill>
                  <a:srgbClr val="000000"/>
                </a:solidFill>
                <a:latin typeface="Lora" pitchFamily="34" charset="0"/>
                <a:ea typeface="Lora" pitchFamily="34" charset="-122"/>
                <a:cs typeface="Lora" pitchFamily="34" charset="-120"/>
              </a:rPr>
              <a:t>™</a:t>
            </a:r>
            <a:endParaRPr lang="en-US" sz="1150" dirty="0"/>
          </a:p>
        </p:txBody>
      </p:sp>
      <p:pic>
        <p:nvPicPr>
          <p:cNvPr id="29" name="Image 4" descr="preencoded.png"/>
          <p:cNvPicPr>
            <a:picLocks noChangeAspect="1"/>
          </p:cNvPicPr>
          <p:nvPr/>
        </p:nvPicPr>
        <p:blipFill>
          <a:blip r:embed="rId7"/>
          <a:stretch>
            <a:fillRect/>
          </a:stretch>
        </p:blipFill>
        <p:spPr>
          <a:xfrm>
            <a:off x="198358" y="199668"/>
            <a:ext cx="717352" cy="692229"/>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6506170" y="907018"/>
            <a:ext cx="1618059" cy="166926"/>
          </a:xfrm>
          <a:prstGeom prst="rect">
            <a:avLst/>
          </a:prstGeom>
          <a:noFill/>
          <a:ln/>
        </p:spPr>
        <p:txBody>
          <a:bodyPr wrap="none" lIns="0" tIns="0" rIns="0" bIns="0" rtlCol="0" anchor="t"/>
          <a:lstStyle/>
          <a:p>
            <a:pPr marL="0" indent="0" algn="ctr">
              <a:lnSpc>
                <a:spcPts val="1300"/>
              </a:lnSpc>
              <a:buNone/>
            </a:pPr>
            <a:r>
              <a:rPr lang="en-US" sz="1050" dirty="0">
                <a:solidFill>
                  <a:srgbClr val="233E32"/>
                </a:solidFill>
                <a:latin typeface="Alice" pitchFamily="34" charset="0"/>
                <a:ea typeface="Alice" pitchFamily="34" charset="-122"/>
                <a:cs typeface="Alice" pitchFamily="34" charset="-120"/>
              </a:rPr>
              <a:t>RINGKASAN PORTOFOLIO</a:t>
            </a:r>
            <a:endParaRPr lang="en-US" sz="1050" dirty="0"/>
          </a:p>
        </p:txBody>
      </p:sp>
      <p:sp>
        <p:nvSpPr>
          <p:cNvPr id="3" name="Text 1"/>
          <p:cNvSpPr/>
          <p:nvPr/>
        </p:nvSpPr>
        <p:spPr>
          <a:xfrm>
            <a:off x="5192673" y="1096923"/>
            <a:ext cx="4244935" cy="333732"/>
          </a:xfrm>
          <a:prstGeom prst="rect">
            <a:avLst/>
          </a:prstGeom>
          <a:noFill/>
          <a:ln/>
        </p:spPr>
        <p:txBody>
          <a:bodyPr wrap="none" lIns="0" tIns="0" rIns="0" bIns="0" rtlCol="0" anchor="t"/>
          <a:lstStyle/>
          <a:p>
            <a:pPr marL="0" indent="0" algn="ctr">
              <a:lnSpc>
                <a:spcPts val="2600"/>
              </a:lnSpc>
              <a:buNone/>
            </a:pPr>
            <a:r>
              <a:rPr lang="en-US" sz="2100" dirty="0">
                <a:solidFill>
                  <a:srgbClr val="233E32"/>
                </a:solidFill>
                <a:latin typeface="Alice" pitchFamily="34" charset="0"/>
                <a:ea typeface="Alice" pitchFamily="34" charset="-122"/>
                <a:cs typeface="Alice" pitchFamily="34" charset="-120"/>
              </a:rPr>
              <a:t>25 Program Training LPK DKN 2026</a:t>
            </a:r>
            <a:endParaRPr lang="en-US" sz="2100" dirty="0"/>
          </a:p>
        </p:txBody>
      </p:sp>
      <p:sp>
        <p:nvSpPr>
          <p:cNvPr id="4" name="Shape 2"/>
          <p:cNvSpPr/>
          <p:nvPr/>
        </p:nvSpPr>
        <p:spPr>
          <a:xfrm>
            <a:off x="657344" y="1516856"/>
            <a:ext cx="13315712" cy="5805726"/>
          </a:xfrm>
          <a:prstGeom prst="roundRect">
            <a:avLst>
              <a:gd name="adj" fmla="val 276"/>
            </a:avLst>
          </a:prstGeom>
          <a:noFill/>
          <a:ln w="7620">
            <a:solidFill>
              <a:srgbClr val="000000">
                <a:alpha val="8000"/>
              </a:srgbClr>
            </a:solidFill>
            <a:prstDash val="solid"/>
          </a:ln>
        </p:spPr>
      </p:sp>
      <p:sp>
        <p:nvSpPr>
          <p:cNvPr id="5" name="Text 3"/>
          <p:cNvSpPr/>
          <p:nvPr/>
        </p:nvSpPr>
        <p:spPr>
          <a:xfrm>
            <a:off x="772001" y="1566505"/>
            <a:ext cx="846534" cy="131326"/>
          </a:xfrm>
          <a:prstGeom prst="rect">
            <a:avLst/>
          </a:prstGeom>
          <a:noFill/>
          <a:ln/>
        </p:spPr>
        <p:txBody>
          <a:bodyPr wrap="none" lIns="0" tIns="0" rIns="0" bIns="0" rtlCol="0" anchor="t"/>
          <a:lstStyle/>
          <a:p>
            <a:pPr marL="0" indent="0" algn="l">
              <a:lnSpc>
                <a:spcPts val="1000"/>
              </a:lnSpc>
              <a:buNone/>
            </a:pPr>
            <a:r>
              <a:rPr lang="en-US" sz="1200" b="1" dirty="0">
                <a:solidFill>
                  <a:srgbClr val="2C2821"/>
                </a:solidFill>
                <a:latin typeface="Lora" pitchFamily="34" charset="0"/>
                <a:ea typeface="Lora" pitchFamily="34" charset="-122"/>
                <a:cs typeface="Lora" pitchFamily="34" charset="-120"/>
              </a:rPr>
              <a:t>No</a:t>
            </a:r>
            <a:endParaRPr lang="en-US" sz="1200" dirty="0"/>
          </a:p>
        </p:txBody>
      </p:sp>
      <p:sp>
        <p:nvSpPr>
          <p:cNvPr id="6" name="Text 4"/>
          <p:cNvSpPr/>
          <p:nvPr/>
        </p:nvSpPr>
        <p:spPr>
          <a:xfrm>
            <a:off x="1839754" y="1566505"/>
            <a:ext cx="5364956" cy="131326"/>
          </a:xfrm>
          <a:prstGeom prst="rect">
            <a:avLst/>
          </a:prstGeom>
          <a:noFill/>
          <a:ln/>
        </p:spPr>
        <p:txBody>
          <a:bodyPr wrap="none" lIns="0" tIns="0" rIns="0" bIns="0" rtlCol="0" anchor="t"/>
          <a:lstStyle/>
          <a:p>
            <a:pPr marL="0" indent="0" algn="l">
              <a:lnSpc>
                <a:spcPts val="1000"/>
              </a:lnSpc>
              <a:buNone/>
            </a:pPr>
            <a:r>
              <a:rPr lang="en-US" sz="1200" b="1" dirty="0">
                <a:solidFill>
                  <a:srgbClr val="2C2821"/>
                </a:solidFill>
                <a:latin typeface="Lora" pitchFamily="34" charset="0"/>
                <a:ea typeface="Lora" pitchFamily="34" charset="-122"/>
                <a:cs typeface="Lora" pitchFamily="34" charset="-120"/>
              </a:rPr>
              <a:t>Nama Program</a:t>
            </a:r>
            <a:endParaRPr lang="en-US" sz="1200" dirty="0"/>
          </a:p>
        </p:txBody>
      </p:sp>
      <p:sp>
        <p:nvSpPr>
          <p:cNvPr id="7" name="Text 5"/>
          <p:cNvSpPr/>
          <p:nvPr/>
        </p:nvSpPr>
        <p:spPr>
          <a:xfrm>
            <a:off x="7425928" y="1566505"/>
            <a:ext cx="3502819" cy="131326"/>
          </a:xfrm>
          <a:prstGeom prst="rect">
            <a:avLst/>
          </a:prstGeom>
          <a:noFill/>
          <a:ln/>
        </p:spPr>
        <p:txBody>
          <a:bodyPr wrap="none" lIns="0" tIns="0" rIns="0" bIns="0" rtlCol="0" anchor="t"/>
          <a:lstStyle/>
          <a:p>
            <a:pPr marL="0" indent="0" algn="l">
              <a:lnSpc>
                <a:spcPts val="1000"/>
              </a:lnSpc>
              <a:buNone/>
            </a:pPr>
            <a:r>
              <a:rPr lang="en-US" sz="1200" b="1" dirty="0">
                <a:solidFill>
                  <a:srgbClr val="2C2821"/>
                </a:solidFill>
                <a:latin typeface="Lora" pitchFamily="34" charset="0"/>
                <a:ea typeface="Lora" pitchFamily="34" charset="-122"/>
                <a:cs typeface="Lora" pitchFamily="34" charset="-120"/>
              </a:rPr>
              <a:t>Target Peserta</a:t>
            </a:r>
            <a:endParaRPr lang="en-US" sz="1200" dirty="0"/>
          </a:p>
        </p:txBody>
      </p:sp>
      <p:sp>
        <p:nvSpPr>
          <p:cNvPr id="8" name="Text 6"/>
          <p:cNvSpPr/>
          <p:nvPr/>
        </p:nvSpPr>
        <p:spPr>
          <a:xfrm>
            <a:off x="11149965" y="1566505"/>
            <a:ext cx="2708672" cy="131326"/>
          </a:xfrm>
          <a:prstGeom prst="rect">
            <a:avLst/>
          </a:prstGeom>
          <a:noFill/>
          <a:ln/>
        </p:spPr>
        <p:txBody>
          <a:bodyPr wrap="none" lIns="0" tIns="0" rIns="0" bIns="0" rtlCol="0" anchor="t"/>
          <a:lstStyle/>
          <a:p>
            <a:pPr marL="0" indent="0" algn="l">
              <a:lnSpc>
                <a:spcPts val="1000"/>
              </a:lnSpc>
              <a:buNone/>
            </a:pPr>
            <a:r>
              <a:rPr lang="en-US" sz="1200" b="1" dirty="0">
                <a:solidFill>
                  <a:srgbClr val="2C2821"/>
                </a:solidFill>
                <a:latin typeface="Lora" pitchFamily="34" charset="0"/>
                <a:ea typeface="Lora" pitchFamily="34" charset="-122"/>
                <a:cs typeface="Lora" pitchFamily="34" charset="-120"/>
              </a:rPr>
              <a:t>Durasi</a:t>
            </a:r>
            <a:endParaRPr lang="en-US" sz="1200" dirty="0"/>
          </a:p>
        </p:txBody>
      </p:sp>
      <p:sp>
        <p:nvSpPr>
          <p:cNvPr id="9" name="Text 7"/>
          <p:cNvSpPr/>
          <p:nvPr/>
        </p:nvSpPr>
        <p:spPr>
          <a:xfrm>
            <a:off x="772001" y="1789509"/>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a:t>
            </a:r>
            <a:endParaRPr lang="en-US" sz="1200" dirty="0"/>
          </a:p>
        </p:txBody>
      </p:sp>
      <p:sp>
        <p:nvSpPr>
          <p:cNvPr id="10" name="Text 8"/>
          <p:cNvSpPr/>
          <p:nvPr/>
        </p:nvSpPr>
        <p:spPr>
          <a:xfrm>
            <a:off x="1839754" y="1789509"/>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START 90</a:t>
            </a:r>
            <a:r>
              <a:rPr lang="en-US" sz="1200" dirty="0">
                <a:solidFill>
                  <a:srgbClr val="000000"/>
                </a:solidFill>
                <a:latin typeface="Lora" pitchFamily="34" charset="0"/>
                <a:ea typeface="Lora" pitchFamily="34" charset="-122"/>
                <a:cs typeface="Lora" pitchFamily="34" charset="-120"/>
              </a:rPr>
              <a:t>™</a:t>
            </a:r>
            <a:r>
              <a:rPr lang="en-US" sz="1200" dirty="0">
                <a:solidFill>
                  <a:srgbClr val="2C2821"/>
                </a:solidFill>
                <a:latin typeface="Lora" pitchFamily="34" charset="0"/>
                <a:ea typeface="Lora" pitchFamily="34" charset="-122"/>
                <a:cs typeface="Lora" pitchFamily="34" charset="-120"/>
              </a:rPr>
              <a:t>: Supervisor Baru 90 Hari Pertama</a:t>
            </a:r>
            <a:endParaRPr lang="en-US" sz="1200" dirty="0"/>
          </a:p>
        </p:txBody>
      </p:sp>
      <p:sp>
        <p:nvSpPr>
          <p:cNvPr id="11" name="Text 9"/>
          <p:cNvSpPr/>
          <p:nvPr/>
        </p:nvSpPr>
        <p:spPr>
          <a:xfrm>
            <a:off x="7425928" y="1789509"/>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Supervisor Baru, Team Leader</a:t>
            </a:r>
            <a:endParaRPr lang="en-US" sz="1200" dirty="0"/>
          </a:p>
        </p:txBody>
      </p:sp>
      <p:sp>
        <p:nvSpPr>
          <p:cNvPr id="12" name="Text 10"/>
          <p:cNvSpPr/>
          <p:nvPr/>
        </p:nvSpPr>
        <p:spPr>
          <a:xfrm>
            <a:off x="11149965" y="1789509"/>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90 Menit / 6 Sesi</a:t>
            </a:r>
            <a:endParaRPr lang="en-US" sz="1200" dirty="0"/>
          </a:p>
        </p:txBody>
      </p:sp>
      <p:sp>
        <p:nvSpPr>
          <p:cNvPr id="13" name="Text 11"/>
          <p:cNvSpPr/>
          <p:nvPr/>
        </p:nvSpPr>
        <p:spPr>
          <a:xfrm>
            <a:off x="772001" y="2012513"/>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2</a:t>
            </a:r>
            <a:endParaRPr lang="en-US" sz="1200" dirty="0"/>
          </a:p>
        </p:txBody>
      </p:sp>
      <p:sp>
        <p:nvSpPr>
          <p:cNvPr id="14" name="Text 12"/>
          <p:cNvSpPr/>
          <p:nvPr/>
        </p:nvSpPr>
        <p:spPr>
          <a:xfrm>
            <a:off x="1839754" y="2012513"/>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Building High Performance Team (Sesi I &amp; II)</a:t>
            </a:r>
            <a:endParaRPr lang="en-US" sz="1200" dirty="0"/>
          </a:p>
        </p:txBody>
      </p:sp>
      <p:sp>
        <p:nvSpPr>
          <p:cNvPr id="15" name="Text 13"/>
          <p:cNvSpPr/>
          <p:nvPr/>
        </p:nvSpPr>
        <p:spPr>
          <a:xfrm>
            <a:off x="7425928" y="2012513"/>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Manager, AVP, VP</a:t>
            </a:r>
            <a:endParaRPr lang="en-US" sz="1200" dirty="0"/>
          </a:p>
        </p:txBody>
      </p:sp>
      <p:sp>
        <p:nvSpPr>
          <p:cNvPr id="16" name="Text 14"/>
          <p:cNvSpPr/>
          <p:nvPr/>
        </p:nvSpPr>
        <p:spPr>
          <a:xfrm>
            <a:off x="11149965" y="2012513"/>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Full Day (8 Jam)</a:t>
            </a:r>
            <a:endParaRPr lang="en-US" sz="1200" dirty="0"/>
          </a:p>
        </p:txBody>
      </p:sp>
      <p:sp>
        <p:nvSpPr>
          <p:cNvPr id="17" name="Text 15"/>
          <p:cNvSpPr/>
          <p:nvPr/>
        </p:nvSpPr>
        <p:spPr>
          <a:xfrm>
            <a:off x="772001" y="2235518"/>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3</a:t>
            </a:r>
            <a:endParaRPr lang="en-US" sz="1200" dirty="0"/>
          </a:p>
        </p:txBody>
      </p:sp>
      <p:sp>
        <p:nvSpPr>
          <p:cNvPr id="18" name="Text 16"/>
          <p:cNvSpPr/>
          <p:nvPr/>
        </p:nvSpPr>
        <p:spPr>
          <a:xfrm>
            <a:off x="1839754" y="2235518"/>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Seri Leadership Efektif (4 Modul)</a:t>
            </a:r>
            <a:endParaRPr lang="en-US" sz="1200" dirty="0"/>
          </a:p>
        </p:txBody>
      </p:sp>
      <p:sp>
        <p:nvSpPr>
          <p:cNvPr id="19" name="Text 17"/>
          <p:cNvSpPr/>
          <p:nvPr/>
        </p:nvSpPr>
        <p:spPr>
          <a:xfrm>
            <a:off x="7425928" y="2235518"/>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Semua Level Profesional</a:t>
            </a:r>
            <a:endParaRPr lang="en-US" sz="1200" dirty="0"/>
          </a:p>
        </p:txBody>
      </p:sp>
      <p:sp>
        <p:nvSpPr>
          <p:cNvPr id="20" name="Text 18"/>
          <p:cNvSpPr/>
          <p:nvPr/>
        </p:nvSpPr>
        <p:spPr>
          <a:xfrm>
            <a:off x="11149965" y="2235518"/>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120 Menit / Full Day</a:t>
            </a:r>
            <a:endParaRPr lang="en-US" sz="1200" dirty="0"/>
          </a:p>
        </p:txBody>
      </p:sp>
      <p:sp>
        <p:nvSpPr>
          <p:cNvPr id="21" name="Text 19"/>
          <p:cNvSpPr/>
          <p:nvPr/>
        </p:nvSpPr>
        <p:spPr>
          <a:xfrm>
            <a:off x="772001" y="2458522"/>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4</a:t>
            </a:r>
            <a:endParaRPr lang="en-US" sz="1200" dirty="0"/>
          </a:p>
        </p:txBody>
      </p:sp>
      <p:sp>
        <p:nvSpPr>
          <p:cNvPr id="22" name="Text 20"/>
          <p:cNvSpPr/>
          <p:nvPr/>
        </p:nvSpPr>
        <p:spPr>
          <a:xfrm>
            <a:off x="1839754" y="2458522"/>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Coaching &amp; Mentoring for Performance</a:t>
            </a:r>
            <a:endParaRPr lang="en-US" sz="1200" dirty="0"/>
          </a:p>
        </p:txBody>
      </p:sp>
      <p:sp>
        <p:nvSpPr>
          <p:cNvPr id="23" name="Text 21"/>
          <p:cNvSpPr/>
          <p:nvPr/>
        </p:nvSpPr>
        <p:spPr>
          <a:xfrm>
            <a:off x="7425928" y="2458522"/>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Supervisor &amp; Manager</a:t>
            </a:r>
            <a:endParaRPr lang="en-US" sz="1200" dirty="0"/>
          </a:p>
        </p:txBody>
      </p:sp>
      <p:sp>
        <p:nvSpPr>
          <p:cNvPr id="24" name="Text 22"/>
          <p:cNvSpPr/>
          <p:nvPr/>
        </p:nvSpPr>
        <p:spPr>
          <a:xfrm>
            <a:off x="11149965" y="2458522"/>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Full Day (8 Jam)</a:t>
            </a:r>
            <a:endParaRPr lang="en-US" sz="1200" dirty="0"/>
          </a:p>
        </p:txBody>
      </p:sp>
      <p:sp>
        <p:nvSpPr>
          <p:cNvPr id="25" name="Text 23"/>
          <p:cNvSpPr/>
          <p:nvPr/>
        </p:nvSpPr>
        <p:spPr>
          <a:xfrm>
            <a:off x="772001" y="2681526"/>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5</a:t>
            </a:r>
            <a:endParaRPr lang="en-US" sz="1200" dirty="0"/>
          </a:p>
        </p:txBody>
      </p:sp>
      <p:sp>
        <p:nvSpPr>
          <p:cNvPr id="26" name="Text 24"/>
          <p:cNvSpPr/>
          <p:nvPr/>
        </p:nvSpPr>
        <p:spPr>
          <a:xfrm>
            <a:off x="1839754" y="2681526"/>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Why Good Strategies Fail in Execution</a:t>
            </a:r>
            <a:endParaRPr lang="en-US" sz="1200" dirty="0"/>
          </a:p>
        </p:txBody>
      </p:sp>
      <p:sp>
        <p:nvSpPr>
          <p:cNvPr id="27" name="Text 25"/>
          <p:cNvSpPr/>
          <p:nvPr/>
        </p:nvSpPr>
        <p:spPr>
          <a:xfrm>
            <a:off x="7425928" y="2681526"/>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Middle Manager</a:t>
            </a:r>
            <a:endParaRPr lang="en-US" sz="1200" dirty="0"/>
          </a:p>
        </p:txBody>
      </p:sp>
      <p:sp>
        <p:nvSpPr>
          <p:cNvPr id="28" name="Text 26"/>
          <p:cNvSpPr/>
          <p:nvPr/>
        </p:nvSpPr>
        <p:spPr>
          <a:xfrm>
            <a:off x="11149965" y="2681526"/>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120 Menit</a:t>
            </a:r>
            <a:endParaRPr lang="en-US" sz="1200" dirty="0"/>
          </a:p>
        </p:txBody>
      </p:sp>
      <p:sp>
        <p:nvSpPr>
          <p:cNvPr id="29" name="Text 27"/>
          <p:cNvSpPr/>
          <p:nvPr/>
        </p:nvSpPr>
        <p:spPr>
          <a:xfrm>
            <a:off x="772001" y="2904530"/>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6</a:t>
            </a:r>
            <a:endParaRPr lang="en-US" sz="1200" dirty="0"/>
          </a:p>
        </p:txBody>
      </p:sp>
      <p:sp>
        <p:nvSpPr>
          <p:cNvPr id="30" name="Text 28"/>
          <p:cNvSpPr/>
          <p:nvPr/>
        </p:nvSpPr>
        <p:spPr>
          <a:xfrm>
            <a:off x="1839754" y="2904530"/>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From Campus to Career</a:t>
            </a:r>
            <a:endParaRPr lang="en-US" sz="1200" dirty="0"/>
          </a:p>
        </p:txBody>
      </p:sp>
      <p:sp>
        <p:nvSpPr>
          <p:cNvPr id="31" name="Text 29"/>
          <p:cNvSpPr/>
          <p:nvPr/>
        </p:nvSpPr>
        <p:spPr>
          <a:xfrm>
            <a:off x="7425928" y="2904530"/>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Mahasiswa, Fresh Graduate</a:t>
            </a:r>
            <a:endParaRPr lang="en-US" sz="1200" dirty="0"/>
          </a:p>
        </p:txBody>
      </p:sp>
      <p:sp>
        <p:nvSpPr>
          <p:cNvPr id="32" name="Text 30"/>
          <p:cNvSpPr/>
          <p:nvPr/>
        </p:nvSpPr>
        <p:spPr>
          <a:xfrm>
            <a:off x="11149965" y="2904530"/>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90–120 Menit</a:t>
            </a:r>
            <a:endParaRPr lang="en-US" sz="1200" dirty="0"/>
          </a:p>
        </p:txBody>
      </p:sp>
      <p:sp>
        <p:nvSpPr>
          <p:cNvPr id="33" name="Text 31"/>
          <p:cNvSpPr/>
          <p:nvPr/>
        </p:nvSpPr>
        <p:spPr>
          <a:xfrm>
            <a:off x="772001" y="3127534"/>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7</a:t>
            </a:r>
            <a:endParaRPr lang="en-US" sz="1200" dirty="0"/>
          </a:p>
        </p:txBody>
      </p:sp>
      <p:sp>
        <p:nvSpPr>
          <p:cNvPr id="34" name="Text 32"/>
          <p:cNvSpPr/>
          <p:nvPr/>
        </p:nvSpPr>
        <p:spPr>
          <a:xfrm>
            <a:off x="1839754" y="3127534"/>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Kemampuan Berinisiatif dalam Bekerja</a:t>
            </a:r>
            <a:endParaRPr lang="en-US" sz="1200" dirty="0"/>
          </a:p>
        </p:txBody>
      </p:sp>
      <p:sp>
        <p:nvSpPr>
          <p:cNvPr id="35" name="Text 33"/>
          <p:cNvSpPr/>
          <p:nvPr/>
        </p:nvSpPr>
        <p:spPr>
          <a:xfrm>
            <a:off x="7425928" y="3127534"/>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Semua Level</a:t>
            </a:r>
            <a:endParaRPr lang="en-US" sz="1200" dirty="0"/>
          </a:p>
        </p:txBody>
      </p:sp>
      <p:sp>
        <p:nvSpPr>
          <p:cNvPr id="36" name="Text 34"/>
          <p:cNvSpPr/>
          <p:nvPr/>
        </p:nvSpPr>
        <p:spPr>
          <a:xfrm>
            <a:off x="11149965" y="3127534"/>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150–170 Menit</a:t>
            </a:r>
            <a:endParaRPr lang="en-US" sz="1200" dirty="0"/>
          </a:p>
        </p:txBody>
      </p:sp>
      <p:sp>
        <p:nvSpPr>
          <p:cNvPr id="37" name="Text 35"/>
          <p:cNvSpPr/>
          <p:nvPr/>
        </p:nvSpPr>
        <p:spPr>
          <a:xfrm>
            <a:off x="772001" y="3350538"/>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8</a:t>
            </a:r>
            <a:endParaRPr lang="en-US" sz="1200" dirty="0"/>
          </a:p>
        </p:txBody>
      </p:sp>
      <p:sp>
        <p:nvSpPr>
          <p:cNvPr id="38" name="Text 36"/>
          <p:cNvSpPr/>
          <p:nvPr/>
        </p:nvSpPr>
        <p:spPr>
          <a:xfrm>
            <a:off x="1839754" y="3350538"/>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Membangun Integritas Profesional</a:t>
            </a:r>
            <a:endParaRPr lang="en-US" sz="1200" dirty="0"/>
          </a:p>
        </p:txBody>
      </p:sp>
      <p:sp>
        <p:nvSpPr>
          <p:cNvPr id="39" name="Text 37"/>
          <p:cNvSpPr/>
          <p:nvPr/>
        </p:nvSpPr>
        <p:spPr>
          <a:xfrm>
            <a:off x="7425928" y="3350538"/>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Semua Level</a:t>
            </a:r>
            <a:endParaRPr lang="en-US" sz="1200" dirty="0"/>
          </a:p>
        </p:txBody>
      </p:sp>
      <p:sp>
        <p:nvSpPr>
          <p:cNvPr id="40" name="Text 38"/>
          <p:cNvSpPr/>
          <p:nvPr/>
        </p:nvSpPr>
        <p:spPr>
          <a:xfrm>
            <a:off x="11149965" y="3350538"/>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155 Menit</a:t>
            </a:r>
            <a:endParaRPr lang="en-US" sz="1200" dirty="0"/>
          </a:p>
        </p:txBody>
      </p:sp>
      <p:sp>
        <p:nvSpPr>
          <p:cNvPr id="41" name="Text 39"/>
          <p:cNvSpPr/>
          <p:nvPr/>
        </p:nvSpPr>
        <p:spPr>
          <a:xfrm>
            <a:off x="772001" y="3573542"/>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9</a:t>
            </a:r>
            <a:endParaRPr lang="en-US" sz="1200" dirty="0"/>
          </a:p>
        </p:txBody>
      </p:sp>
      <p:sp>
        <p:nvSpPr>
          <p:cNvPr id="42" name="Text 40"/>
          <p:cNvSpPr/>
          <p:nvPr/>
        </p:nvSpPr>
        <p:spPr>
          <a:xfrm>
            <a:off x="1839754" y="3573542"/>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Pengelolaan Emosi di Tempat Kerja</a:t>
            </a:r>
            <a:endParaRPr lang="en-US" sz="1200" dirty="0"/>
          </a:p>
        </p:txBody>
      </p:sp>
      <p:sp>
        <p:nvSpPr>
          <p:cNvPr id="43" name="Text 41"/>
          <p:cNvSpPr/>
          <p:nvPr/>
        </p:nvSpPr>
        <p:spPr>
          <a:xfrm>
            <a:off x="7425928" y="3573542"/>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Semua Level</a:t>
            </a:r>
            <a:endParaRPr lang="en-US" sz="1200" dirty="0"/>
          </a:p>
        </p:txBody>
      </p:sp>
      <p:sp>
        <p:nvSpPr>
          <p:cNvPr id="44" name="Text 42"/>
          <p:cNvSpPr/>
          <p:nvPr/>
        </p:nvSpPr>
        <p:spPr>
          <a:xfrm>
            <a:off x="11149965" y="3573542"/>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175 Menit</a:t>
            </a:r>
            <a:endParaRPr lang="en-US" sz="1200" dirty="0"/>
          </a:p>
        </p:txBody>
      </p:sp>
      <p:sp>
        <p:nvSpPr>
          <p:cNvPr id="45" name="Text 43"/>
          <p:cNvSpPr/>
          <p:nvPr/>
        </p:nvSpPr>
        <p:spPr>
          <a:xfrm>
            <a:off x="772001" y="3796546"/>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10</a:t>
            </a:r>
            <a:endParaRPr lang="en-US" sz="1200" dirty="0"/>
          </a:p>
        </p:txBody>
      </p:sp>
      <p:sp>
        <p:nvSpPr>
          <p:cNvPr id="46" name="Text 44"/>
          <p:cNvSpPr/>
          <p:nvPr/>
        </p:nvSpPr>
        <p:spPr>
          <a:xfrm>
            <a:off x="1839754" y="3796546"/>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Employee Financial Wellness Program</a:t>
            </a:r>
            <a:endParaRPr lang="en-US" sz="1200" dirty="0"/>
          </a:p>
        </p:txBody>
      </p:sp>
      <p:sp>
        <p:nvSpPr>
          <p:cNvPr id="47" name="Text 45"/>
          <p:cNvSpPr/>
          <p:nvPr/>
        </p:nvSpPr>
        <p:spPr>
          <a:xfrm>
            <a:off x="7425928" y="3796546"/>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Karyawan, Gen Y &amp; Gen Z</a:t>
            </a:r>
            <a:endParaRPr lang="en-US" sz="1200" dirty="0"/>
          </a:p>
        </p:txBody>
      </p:sp>
      <p:sp>
        <p:nvSpPr>
          <p:cNvPr id="48" name="Text 46"/>
          <p:cNvSpPr/>
          <p:nvPr/>
        </p:nvSpPr>
        <p:spPr>
          <a:xfrm>
            <a:off x="11149965" y="3796546"/>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 Hari Penuh</a:t>
            </a:r>
            <a:endParaRPr lang="en-US" sz="1200" dirty="0"/>
          </a:p>
        </p:txBody>
      </p:sp>
      <p:sp>
        <p:nvSpPr>
          <p:cNvPr id="49" name="Text 47"/>
          <p:cNvSpPr/>
          <p:nvPr/>
        </p:nvSpPr>
        <p:spPr>
          <a:xfrm>
            <a:off x="772001" y="4019550"/>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11</a:t>
            </a:r>
            <a:endParaRPr lang="en-US" sz="1200" dirty="0"/>
          </a:p>
        </p:txBody>
      </p:sp>
      <p:sp>
        <p:nvSpPr>
          <p:cNvPr id="50" name="Text 48"/>
          <p:cNvSpPr/>
          <p:nvPr/>
        </p:nvSpPr>
        <p:spPr>
          <a:xfrm>
            <a:off x="1839754" y="4019550"/>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Smart Selling KTA</a:t>
            </a:r>
            <a:endParaRPr lang="en-US" sz="1200" dirty="0"/>
          </a:p>
        </p:txBody>
      </p:sp>
      <p:sp>
        <p:nvSpPr>
          <p:cNvPr id="51" name="Text 49"/>
          <p:cNvSpPr/>
          <p:nvPr/>
        </p:nvSpPr>
        <p:spPr>
          <a:xfrm>
            <a:off x="7425928" y="4019550"/>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Consumer Lending Officer</a:t>
            </a:r>
            <a:endParaRPr lang="en-US" sz="1200" dirty="0"/>
          </a:p>
        </p:txBody>
      </p:sp>
      <p:sp>
        <p:nvSpPr>
          <p:cNvPr id="52" name="Text 50"/>
          <p:cNvSpPr/>
          <p:nvPr/>
        </p:nvSpPr>
        <p:spPr>
          <a:xfrm>
            <a:off x="11149965" y="4019550"/>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 Hari (8 Jam)</a:t>
            </a:r>
            <a:endParaRPr lang="en-US" sz="1200" dirty="0"/>
          </a:p>
        </p:txBody>
      </p:sp>
      <p:sp>
        <p:nvSpPr>
          <p:cNvPr id="53" name="Text 51"/>
          <p:cNvSpPr/>
          <p:nvPr/>
        </p:nvSpPr>
        <p:spPr>
          <a:xfrm>
            <a:off x="772001" y="4242554"/>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12</a:t>
            </a:r>
            <a:endParaRPr lang="en-US" sz="1200" dirty="0"/>
          </a:p>
        </p:txBody>
      </p:sp>
      <p:sp>
        <p:nvSpPr>
          <p:cNvPr id="54" name="Text 52"/>
          <p:cNvSpPr/>
          <p:nvPr/>
        </p:nvSpPr>
        <p:spPr>
          <a:xfrm>
            <a:off x="1839754" y="4242554"/>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Smart Selling with AI for Financial Products</a:t>
            </a:r>
            <a:endParaRPr lang="en-US" sz="1200" dirty="0"/>
          </a:p>
        </p:txBody>
      </p:sp>
      <p:sp>
        <p:nvSpPr>
          <p:cNvPr id="55" name="Text 53"/>
          <p:cNvSpPr/>
          <p:nvPr/>
        </p:nvSpPr>
        <p:spPr>
          <a:xfrm>
            <a:off x="7425928" y="4242554"/>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Sales Officer, RM, FO</a:t>
            </a:r>
            <a:endParaRPr lang="en-US" sz="1200" dirty="0"/>
          </a:p>
        </p:txBody>
      </p:sp>
      <p:sp>
        <p:nvSpPr>
          <p:cNvPr id="56" name="Text 54"/>
          <p:cNvSpPr/>
          <p:nvPr/>
        </p:nvSpPr>
        <p:spPr>
          <a:xfrm>
            <a:off x="11149965" y="4242554"/>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 Hari Penuh</a:t>
            </a:r>
            <a:endParaRPr lang="en-US" sz="1200" dirty="0"/>
          </a:p>
        </p:txBody>
      </p:sp>
      <p:sp>
        <p:nvSpPr>
          <p:cNvPr id="57" name="Text 55"/>
          <p:cNvSpPr/>
          <p:nvPr/>
        </p:nvSpPr>
        <p:spPr>
          <a:xfrm>
            <a:off x="772001" y="4465558"/>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13</a:t>
            </a:r>
            <a:endParaRPr lang="en-US" sz="1200" dirty="0"/>
          </a:p>
        </p:txBody>
      </p:sp>
      <p:sp>
        <p:nvSpPr>
          <p:cNvPr id="58" name="Text 56"/>
          <p:cNvSpPr/>
          <p:nvPr/>
        </p:nvSpPr>
        <p:spPr>
          <a:xfrm>
            <a:off x="1839754" y="4465558"/>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Building a Sales Culture</a:t>
            </a:r>
            <a:endParaRPr lang="en-US" sz="1200" dirty="0"/>
          </a:p>
        </p:txBody>
      </p:sp>
      <p:sp>
        <p:nvSpPr>
          <p:cNvPr id="59" name="Text 57"/>
          <p:cNvSpPr/>
          <p:nvPr/>
        </p:nvSpPr>
        <p:spPr>
          <a:xfrm>
            <a:off x="7425928" y="4465558"/>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Sales Manager, Team Leader</a:t>
            </a:r>
            <a:endParaRPr lang="en-US" sz="1200" dirty="0"/>
          </a:p>
        </p:txBody>
      </p:sp>
      <p:sp>
        <p:nvSpPr>
          <p:cNvPr id="60" name="Text 58"/>
          <p:cNvSpPr/>
          <p:nvPr/>
        </p:nvSpPr>
        <p:spPr>
          <a:xfrm>
            <a:off x="11149965" y="4465558"/>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175 Menit</a:t>
            </a:r>
            <a:endParaRPr lang="en-US" sz="1200" dirty="0"/>
          </a:p>
        </p:txBody>
      </p:sp>
      <p:sp>
        <p:nvSpPr>
          <p:cNvPr id="61" name="Text 59"/>
          <p:cNvSpPr/>
          <p:nvPr/>
        </p:nvSpPr>
        <p:spPr>
          <a:xfrm>
            <a:off x="772001" y="4688562"/>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14</a:t>
            </a:r>
            <a:endParaRPr lang="en-US" sz="1200" dirty="0"/>
          </a:p>
        </p:txBody>
      </p:sp>
      <p:sp>
        <p:nvSpPr>
          <p:cNvPr id="62" name="Text 60"/>
          <p:cNvSpPr/>
          <p:nvPr/>
        </p:nvSpPr>
        <p:spPr>
          <a:xfrm>
            <a:off x="1839754" y="4688562"/>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Service Excellence untuk Perusahaan Jasa</a:t>
            </a:r>
            <a:endParaRPr lang="en-US" sz="1200" dirty="0"/>
          </a:p>
        </p:txBody>
      </p:sp>
      <p:sp>
        <p:nvSpPr>
          <p:cNvPr id="63" name="Text 61"/>
          <p:cNvSpPr/>
          <p:nvPr/>
        </p:nvSpPr>
        <p:spPr>
          <a:xfrm>
            <a:off x="7425928" y="4688562"/>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Frontliner, CS, Teller</a:t>
            </a:r>
            <a:endParaRPr lang="en-US" sz="1200" dirty="0"/>
          </a:p>
        </p:txBody>
      </p:sp>
      <p:sp>
        <p:nvSpPr>
          <p:cNvPr id="64" name="Text 62"/>
          <p:cNvSpPr/>
          <p:nvPr/>
        </p:nvSpPr>
        <p:spPr>
          <a:xfrm>
            <a:off x="11149965" y="4688562"/>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 Hari (8 Jam)</a:t>
            </a:r>
            <a:endParaRPr lang="en-US" sz="1200" dirty="0"/>
          </a:p>
        </p:txBody>
      </p:sp>
      <p:sp>
        <p:nvSpPr>
          <p:cNvPr id="65" name="Text 63"/>
          <p:cNvSpPr/>
          <p:nvPr/>
        </p:nvSpPr>
        <p:spPr>
          <a:xfrm>
            <a:off x="772001" y="4911566"/>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15</a:t>
            </a:r>
            <a:endParaRPr lang="en-US" sz="1200" dirty="0"/>
          </a:p>
        </p:txBody>
      </p:sp>
      <p:sp>
        <p:nvSpPr>
          <p:cNvPr id="66" name="Text 64"/>
          <p:cNvSpPr/>
          <p:nvPr/>
        </p:nvSpPr>
        <p:spPr>
          <a:xfrm>
            <a:off x="1839754" y="4911566"/>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Collection Excellence Part 1 &amp; 2</a:t>
            </a:r>
            <a:endParaRPr lang="en-US" sz="1200" dirty="0"/>
          </a:p>
        </p:txBody>
      </p:sp>
      <p:sp>
        <p:nvSpPr>
          <p:cNvPr id="67" name="Text 65"/>
          <p:cNvSpPr/>
          <p:nvPr/>
        </p:nvSpPr>
        <p:spPr>
          <a:xfrm>
            <a:off x="7425928" y="4911566"/>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Collection &amp; Credit Officer</a:t>
            </a:r>
            <a:endParaRPr lang="en-US" sz="1200" dirty="0"/>
          </a:p>
        </p:txBody>
      </p:sp>
      <p:sp>
        <p:nvSpPr>
          <p:cNvPr id="68" name="Text 66"/>
          <p:cNvSpPr/>
          <p:nvPr/>
        </p:nvSpPr>
        <p:spPr>
          <a:xfrm>
            <a:off x="11149965" y="4911566"/>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2 × Full Day</a:t>
            </a:r>
            <a:endParaRPr lang="en-US" sz="1200" dirty="0"/>
          </a:p>
        </p:txBody>
      </p:sp>
      <p:sp>
        <p:nvSpPr>
          <p:cNvPr id="69" name="Text 67"/>
          <p:cNvSpPr/>
          <p:nvPr/>
        </p:nvSpPr>
        <p:spPr>
          <a:xfrm>
            <a:off x="772001" y="5134570"/>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16</a:t>
            </a:r>
            <a:endParaRPr lang="en-US" sz="1200" dirty="0"/>
          </a:p>
        </p:txBody>
      </p:sp>
      <p:sp>
        <p:nvSpPr>
          <p:cNvPr id="70" name="Text 68"/>
          <p:cNvSpPr/>
          <p:nvPr/>
        </p:nvSpPr>
        <p:spPr>
          <a:xfrm>
            <a:off x="1839754" y="5134570"/>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AI Productivity Mastery for Banking</a:t>
            </a:r>
            <a:endParaRPr lang="en-US" sz="1200" dirty="0"/>
          </a:p>
        </p:txBody>
      </p:sp>
      <p:sp>
        <p:nvSpPr>
          <p:cNvPr id="71" name="Text 69"/>
          <p:cNvSpPr/>
          <p:nvPr/>
        </p:nvSpPr>
        <p:spPr>
          <a:xfrm>
            <a:off x="7425928" y="5134570"/>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Officer, Supervisor, Manager</a:t>
            </a:r>
            <a:endParaRPr lang="en-US" sz="1200" dirty="0"/>
          </a:p>
        </p:txBody>
      </p:sp>
      <p:sp>
        <p:nvSpPr>
          <p:cNvPr id="72" name="Text 70"/>
          <p:cNvSpPr/>
          <p:nvPr/>
        </p:nvSpPr>
        <p:spPr>
          <a:xfrm>
            <a:off x="11149965" y="5134570"/>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 Hari (8 Jam)</a:t>
            </a:r>
            <a:endParaRPr lang="en-US" sz="1200" dirty="0"/>
          </a:p>
        </p:txBody>
      </p:sp>
      <p:sp>
        <p:nvSpPr>
          <p:cNvPr id="73" name="Text 71"/>
          <p:cNvSpPr/>
          <p:nvPr/>
        </p:nvSpPr>
        <p:spPr>
          <a:xfrm>
            <a:off x="772001" y="5357574"/>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17</a:t>
            </a:r>
            <a:endParaRPr lang="en-US" sz="1200" dirty="0"/>
          </a:p>
        </p:txBody>
      </p:sp>
      <p:sp>
        <p:nvSpPr>
          <p:cNvPr id="74" name="Text 72"/>
          <p:cNvSpPr/>
          <p:nvPr/>
        </p:nvSpPr>
        <p:spPr>
          <a:xfrm>
            <a:off x="1839754" y="5357574"/>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Credit Analysis Fundamental</a:t>
            </a:r>
            <a:endParaRPr lang="en-US" sz="1200" dirty="0"/>
          </a:p>
        </p:txBody>
      </p:sp>
      <p:sp>
        <p:nvSpPr>
          <p:cNvPr id="75" name="Text 73"/>
          <p:cNvSpPr/>
          <p:nvPr/>
        </p:nvSpPr>
        <p:spPr>
          <a:xfrm>
            <a:off x="7425928" y="5357574"/>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Credit Analyst, AO</a:t>
            </a:r>
            <a:endParaRPr lang="en-US" sz="1200" dirty="0"/>
          </a:p>
        </p:txBody>
      </p:sp>
      <p:sp>
        <p:nvSpPr>
          <p:cNvPr id="76" name="Text 74"/>
          <p:cNvSpPr/>
          <p:nvPr/>
        </p:nvSpPr>
        <p:spPr>
          <a:xfrm>
            <a:off x="11149965" y="5357574"/>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Full Day</a:t>
            </a:r>
            <a:endParaRPr lang="en-US" sz="1200" dirty="0"/>
          </a:p>
        </p:txBody>
      </p:sp>
      <p:sp>
        <p:nvSpPr>
          <p:cNvPr id="77" name="Text 75"/>
          <p:cNvSpPr/>
          <p:nvPr/>
        </p:nvSpPr>
        <p:spPr>
          <a:xfrm>
            <a:off x="772001" y="5580578"/>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18</a:t>
            </a:r>
            <a:endParaRPr lang="en-US" sz="1200" dirty="0"/>
          </a:p>
        </p:txBody>
      </p:sp>
      <p:sp>
        <p:nvSpPr>
          <p:cNvPr id="78" name="Text 76"/>
          <p:cNvSpPr/>
          <p:nvPr/>
        </p:nvSpPr>
        <p:spPr>
          <a:xfrm>
            <a:off x="1839754" y="5580578"/>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Communication Skill for Auditor</a:t>
            </a:r>
            <a:endParaRPr lang="en-US" sz="1200" dirty="0"/>
          </a:p>
        </p:txBody>
      </p:sp>
      <p:sp>
        <p:nvSpPr>
          <p:cNvPr id="79" name="Text 77"/>
          <p:cNvSpPr/>
          <p:nvPr/>
        </p:nvSpPr>
        <p:spPr>
          <a:xfrm>
            <a:off x="7425928" y="5580578"/>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Junior–Senior Auditor</a:t>
            </a:r>
            <a:endParaRPr lang="en-US" sz="1200" dirty="0"/>
          </a:p>
        </p:txBody>
      </p:sp>
      <p:sp>
        <p:nvSpPr>
          <p:cNvPr id="80" name="Text 78"/>
          <p:cNvSpPr/>
          <p:nvPr/>
        </p:nvSpPr>
        <p:spPr>
          <a:xfrm>
            <a:off x="11149965" y="5580578"/>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150 Menit</a:t>
            </a:r>
            <a:endParaRPr lang="en-US" sz="1200" dirty="0"/>
          </a:p>
        </p:txBody>
      </p:sp>
      <p:sp>
        <p:nvSpPr>
          <p:cNvPr id="81" name="Text 79"/>
          <p:cNvSpPr/>
          <p:nvPr/>
        </p:nvSpPr>
        <p:spPr>
          <a:xfrm>
            <a:off x="772001" y="5803583"/>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19</a:t>
            </a:r>
            <a:endParaRPr lang="en-US" sz="1200" dirty="0"/>
          </a:p>
        </p:txBody>
      </p:sp>
      <p:sp>
        <p:nvSpPr>
          <p:cNvPr id="82" name="Text 80"/>
          <p:cNvSpPr/>
          <p:nvPr/>
        </p:nvSpPr>
        <p:spPr>
          <a:xfrm>
            <a:off x="1839754" y="5803583"/>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Persiapan Sertifikasi MRP J4 &amp; J5</a:t>
            </a:r>
            <a:endParaRPr lang="en-US" sz="1200" dirty="0"/>
          </a:p>
        </p:txBody>
      </p:sp>
      <p:sp>
        <p:nvSpPr>
          <p:cNvPr id="83" name="Text 81"/>
          <p:cNvSpPr/>
          <p:nvPr/>
        </p:nvSpPr>
        <p:spPr>
          <a:xfrm>
            <a:off x="7425928" y="5803583"/>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Supervisor–Senior Manager</a:t>
            </a:r>
            <a:endParaRPr lang="en-US" sz="1200" dirty="0"/>
          </a:p>
        </p:txBody>
      </p:sp>
      <p:sp>
        <p:nvSpPr>
          <p:cNvPr id="84" name="Text 82"/>
          <p:cNvSpPr/>
          <p:nvPr/>
        </p:nvSpPr>
        <p:spPr>
          <a:xfrm>
            <a:off x="11149965" y="5803583"/>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10 Sesi Webinar</a:t>
            </a:r>
            <a:endParaRPr lang="en-US" sz="1200" dirty="0"/>
          </a:p>
        </p:txBody>
      </p:sp>
      <p:sp>
        <p:nvSpPr>
          <p:cNvPr id="85" name="Text 83"/>
          <p:cNvSpPr/>
          <p:nvPr/>
        </p:nvSpPr>
        <p:spPr>
          <a:xfrm>
            <a:off x="772001" y="6026587"/>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20</a:t>
            </a:r>
            <a:endParaRPr lang="en-US" sz="1200" dirty="0"/>
          </a:p>
        </p:txBody>
      </p:sp>
      <p:sp>
        <p:nvSpPr>
          <p:cNvPr id="86" name="Text 84"/>
          <p:cNvSpPr/>
          <p:nvPr/>
        </p:nvSpPr>
        <p:spPr>
          <a:xfrm>
            <a:off x="1839754" y="6026587"/>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Strategic Business Plan</a:t>
            </a:r>
            <a:endParaRPr lang="en-US" sz="1200" dirty="0"/>
          </a:p>
        </p:txBody>
      </p:sp>
      <p:sp>
        <p:nvSpPr>
          <p:cNvPr id="87" name="Text 85"/>
          <p:cNvSpPr/>
          <p:nvPr/>
        </p:nvSpPr>
        <p:spPr>
          <a:xfrm>
            <a:off x="7425928" y="6026587"/>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Manager, Banker, Owner</a:t>
            </a:r>
            <a:endParaRPr lang="en-US" sz="1200" dirty="0"/>
          </a:p>
        </p:txBody>
      </p:sp>
      <p:sp>
        <p:nvSpPr>
          <p:cNvPr id="88" name="Text 86"/>
          <p:cNvSpPr/>
          <p:nvPr/>
        </p:nvSpPr>
        <p:spPr>
          <a:xfrm>
            <a:off x="11149965" y="6026587"/>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Full Day (8 Jam)</a:t>
            </a:r>
            <a:endParaRPr lang="en-US" sz="1200" dirty="0"/>
          </a:p>
        </p:txBody>
      </p:sp>
      <p:sp>
        <p:nvSpPr>
          <p:cNvPr id="89" name="Text 87"/>
          <p:cNvSpPr/>
          <p:nvPr/>
        </p:nvSpPr>
        <p:spPr>
          <a:xfrm>
            <a:off x="772001" y="6249591"/>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21</a:t>
            </a:r>
            <a:endParaRPr lang="en-US" sz="1200" dirty="0"/>
          </a:p>
        </p:txBody>
      </p:sp>
      <p:sp>
        <p:nvSpPr>
          <p:cNvPr id="90" name="Text 88"/>
          <p:cNvSpPr/>
          <p:nvPr/>
        </p:nvSpPr>
        <p:spPr>
          <a:xfrm>
            <a:off x="1839754" y="6249591"/>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Think Like an Investor</a:t>
            </a:r>
            <a:endParaRPr lang="en-US" sz="1200" dirty="0"/>
          </a:p>
        </p:txBody>
      </p:sp>
      <p:sp>
        <p:nvSpPr>
          <p:cNvPr id="91" name="Text 89"/>
          <p:cNvSpPr/>
          <p:nvPr/>
        </p:nvSpPr>
        <p:spPr>
          <a:xfrm>
            <a:off x="7425928" y="6249591"/>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Middle–Senior Management</a:t>
            </a:r>
            <a:endParaRPr lang="en-US" sz="1200" dirty="0"/>
          </a:p>
        </p:txBody>
      </p:sp>
      <p:sp>
        <p:nvSpPr>
          <p:cNvPr id="92" name="Text 90"/>
          <p:cNvSpPr/>
          <p:nvPr/>
        </p:nvSpPr>
        <p:spPr>
          <a:xfrm>
            <a:off x="11149965" y="6249591"/>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2 × Full Day</a:t>
            </a:r>
            <a:endParaRPr lang="en-US" sz="1200" dirty="0"/>
          </a:p>
        </p:txBody>
      </p:sp>
      <p:sp>
        <p:nvSpPr>
          <p:cNvPr id="93" name="Text 91"/>
          <p:cNvSpPr/>
          <p:nvPr/>
        </p:nvSpPr>
        <p:spPr>
          <a:xfrm>
            <a:off x="772001" y="6472595"/>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22</a:t>
            </a:r>
            <a:endParaRPr lang="en-US" sz="1200" dirty="0"/>
          </a:p>
        </p:txBody>
      </p:sp>
      <p:sp>
        <p:nvSpPr>
          <p:cNvPr id="94" name="Text 92"/>
          <p:cNvSpPr/>
          <p:nvPr/>
        </p:nvSpPr>
        <p:spPr>
          <a:xfrm>
            <a:off x="1839754" y="6472595"/>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Strategic Branch Classification (BPD)</a:t>
            </a:r>
            <a:endParaRPr lang="en-US" sz="1200" dirty="0"/>
          </a:p>
        </p:txBody>
      </p:sp>
      <p:sp>
        <p:nvSpPr>
          <p:cNvPr id="95" name="Text 93"/>
          <p:cNvSpPr/>
          <p:nvPr/>
        </p:nvSpPr>
        <p:spPr>
          <a:xfrm>
            <a:off x="7425928" y="6472595"/>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Manajerial BPD</a:t>
            </a:r>
            <a:endParaRPr lang="en-US" sz="1200" dirty="0"/>
          </a:p>
        </p:txBody>
      </p:sp>
      <p:sp>
        <p:nvSpPr>
          <p:cNvPr id="96" name="Text 94"/>
          <p:cNvSpPr/>
          <p:nvPr/>
        </p:nvSpPr>
        <p:spPr>
          <a:xfrm>
            <a:off x="11149965" y="6472595"/>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2 Hari Intensif</a:t>
            </a:r>
            <a:endParaRPr lang="en-US" sz="1200" dirty="0"/>
          </a:p>
        </p:txBody>
      </p:sp>
      <p:sp>
        <p:nvSpPr>
          <p:cNvPr id="97" name="Text 95"/>
          <p:cNvSpPr/>
          <p:nvPr/>
        </p:nvSpPr>
        <p:spPr>
          <a:xfrm>
            <a:off x="772001" y="6695599"/>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★23</a:t>
            </a:r>
            <a:endParaRPr lang="en-US" sz="1200" dirty="0"/>
          </a:p>
        </p:txBody>
      </p:sp>
      <p:sp>
        <p:nvSpPr>
          <p:cNvPr id="98" name="Text 96"/>
          <p:cNvSpPr/>
          <p:nvPr/>
        </p:nvSpPr>
        <p:spPr>
          <a:xfrm>
            <a:off x="1839754" y="6695599"/>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Integrated Banking Strategy (SIGNATURE)</a:t>
            </a:r>
            <a:endParaRPr lang="en-US" sz="1200" dirty="0"/>
          </a:p>
        </p:txBody>
      </p:sp>
      <p:sp>
        <p:nvSpPr>
          <p:cNvPr id="99" name="Text 97"/>
          <p:cNvSpPr/>
          <p:nvPr/>
        </p:nvSpPr>
        <p:spPr>
          <a:xfrm>
            <a:off x="7425928" y="6695599"/>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RM, AO, Branch Manager</a:t>
            </a:r>
            <a:endParaRPr lang="en-US" sz="1200" dirty="0"/>
          </a:p>
        </p:txBody>
      </p:sp>
      <p:sp>
        <p:nvSpPr>
          <p:cNvPr id="100" name="Text 98"/>
          <p:cNvSpPr/>
          <p:nvPr/>
        </p:nvSpPr>
        <p:spPr>
          <a:xfrm>
            <a:off x="11149965" y="6695599"/>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1–2 Hari</a:t>
            </a:r>
            <a:endParaRPr lang="en-US" sz="1200" dirty="0"/>
          </a:p>
        </p:txBody>
      </p:sp>
      <p:sp>
        <p:nvSpPr>
          <p:cNvPr id="101" name="Text 99"/>
          <p:cNvSpPr/>
          <p:nvPr/>
        </p:nvSpPr>
        <p:spPr>
          <a:xfrm>
            <a:off x="772001" y="6918603"/>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★24</a:t>
            </a:r>
            <a:endParaRPr lang="en-US" sz="1200" dirty="0"/>
          </a:p>
        </p:txBody>
      </p:sp>
      <p:sp>
        <p:nvSpPr>
          <p:cNvPr id="102" name="Text 100"/>
          <p:cNvSpPr/>
          <p:nvPr/>
        </p:nvSpPr>
        <p:spPr>
          <a:xfrm>
            <a:off x="1839754" y="6918603"/>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Ecosystem-Based Business Strategy (SIGNATURE)</a:t>
            </a:r>
            <a:endParaRPr lang="en-US" sz="1200" dirty="0"/>
          </a:p>
        </p:txBody>
      </p:sp>
      <p:sp>
        <p:nvSpPr>
          <p:cNvPr id="103" name="Text 101"/>
          <p:cNvSpPr/>
          <p:nvPr/>
        </p:nvSpPr>
        <p:spPr>
          <a:xfrm>
            <a:off x="7425928" y="6918603"/>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Senior Executive, RM</a:t>
            </a:r>
            <a:endParaRPr lang="en-US" sz="1200" dirty="0"/>
          </a:p>
        </p:txBody>
      </p:sp>
      <p:sp>
        <p:nvSpPr>
          <p:cNvPr id="104" name="Text 102"/>
          <p:cNvSpPr/>
          <p:nvPr/>
        </p:nvSpPr>
        <p:spPr>
          <a:xfrm>
            <a:off x="11149965" y="6918603"/>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 Hari Penuh</a:t>
            </a:r>
            <a:endParaRPr lang="en-US" sz="1200" dirty="0"/>
          </a:p>
        </p:txBody>
      </p:sp>
      <p:sp>
        <p:nvSpPr>
          <p:cNvPr id="105" name="Text 103"/>
          <p:cNvSpPr/>
          <p:nvPr/>
        </p:nvSpPr>
        <p:spPr>
          <a:xfrm>
            <a:off x="772001" y="7141607"/>
            <a:ext cx="846534"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★25</a:t>
            </a:r>
            <a:endParaRPr lang="en-US" sz="1200" dirty="0"/>
          </a:p>
        </p:txBody>
      </p:sp>
      <p:sp>
        <p:nvSpPr>
          <p:cNvPr id="106" name="Text 104"/>
          <p:cNvSpPr/>
          <p:nvPr/>
        </p:nvSpPr>
        <p:spPr>
          <a:xfrm>
            <a:off x="1839754" y="7141607"/>
            <a:ext cx="5364956"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Strategic Funding Acquisition (SIGNATURE)</a:t>
            </a:r>
            <a:endParaRPr lang="en-US" sz="1200" dirty="0"/>
          </a:p>
        </p:txBody>
      </p:sp>
      <p:sp>
        <p:nvSpPr>
          <p:cNvPr id="107" name="Text 105"/>
          <p:cNvSpPr/>
          <p:nvPr/>
        </p:nvSpPr>
        <p:spPr>
          <a:xfrm>
            <a:off x="7425928" y="7141607"/>
            <a:ext cx="3502819"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RM, Funding Officer</a:t>
            </a:r>
            <a:endParaRPr lang="en-US" sz="1200" dirty="0"/>
          </a:p>
        </p:txBody>
      </p:sp>
      <p:sp>
        <p:nvSpPr>
          <p:cNvPr id="108" name="Text 106"/>
          <p:cNvSpPr/>
          <p:nvPr/>
        </p:nvSpPr>
        <p:spPr>
          <a:xfrm>
            <a:off x="11149965" y="7141607"/>
            <a:ext cx="2708672" cy="131326"/>
          </a:xfrm>
          <a:prstGeom prst="rect">
            <a:avLst/>
          </a:prstGeom>
          <a:noFill/>
          <a:ln/>
        </p:spPr>
        <p:txBody>
          <a:bodyPr wrap="none" lIns="0" tIns="0" rIns="0" bIns="0" rtlCol="0" anchor="t"/>
          <a:lstStyle/>
          <a:p>
            <a:pPr marL="0" indent="0" algn="l">
              <a:lnSpc>
                <a:spcPts val="1000"/>
              </a:lnSpc>
              <a:buNone/>
            </a:pPr>
            <a:r>
              <a:rPr lang="en-US" sz="1200" dirty="0">
                <a:solidFill>
                  <a:srgbClr val="2C2821"/>
                </a:solidFill>
                <a:latin typeface="Lora" pitchFamily="34" charset="0"/>
                <a:ea typeface="Lora" pitchFamily="34" charset="-122"/>
                <a:cs typeface="Lora" pitchFamily="34" charset="-120"/>
              </a:rPr>
              <a:t>1–2 Hari</a:t>
            </a:r>
            <a:endParaRPr lang="en-US" sz="1200" dirty="0"/>
          </a:p>
        </p:txBody>
      </p:sp>
      <p:pic>
        <p:nvPicPr>
          <p:cNvPr id="109" name="Image 0" descr="preencoded.png"/>
          <p:cNvPicPr>
            <a:picLocks noChangeAspect="1"/>
          </p:cNvPicPr>
          <p:nvPr/>
        </p:nvPicPr>
        <p:blipFill>
          <a:blip r:embed="rId3"/>
          <a:stretch>
            <a:fillRect/>
          </a:stretch>
        </p:blipFill>
        <p:spPr>
          <a:xfrm>
            <a:off x="164306" y="165259"/>
            <a:ext cx="594003" cy="57328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3641646" y="1243608"/>
            <a:ext cx="1860590" cy="232529"/>
          </a:xfrm>
          <a:prstGeom prst="rect">
            <a:avLst/>
          </a:prstGeom>
          <a:noFill/>
          <a:ln/>
        </p:spPr>
        <p:txBody>
          <a:bodyPr wrap="none" lIns="0" tIns="0" rIns="0" bIns="0" rtlCol="0" anchor="t"/>
          <a:lstStyle/>
          <a:p>
            <a:pPr marL="0" indent="0" algn="ctr">
              <a:lnSpc>
                <a:spcPts val="1800"/>
              </a:lnSpc>
              <a:buNone/>
            </a:pPr>
            <a:r>
              <a:rPr lang="en-US" sz="1450" dirty="0">
                <a:solidFill>
                  <a:srgbClr val="233E32"/>
                </a:solidFill>
                <a:latin typeface="Alice" pitchFamily="34" charset="0"/>
                <a:ea typeface="Alice" pitchFamily="34" charset="-122"/>
                <a:cs typeface="Alice" pitchFamily="34" charset="-120"/>
              </a:rPr>
              <a:t>HUBUNGI KAMI</a:t>
            </a:r>
            <a:endParaRPr lang="en-US" sz="1450" dirty="0"/>
          </a:p>
        </p:txBody>
      </p:sp>
      <p:sp>
        <p:nvSpPr>
          <p:cNvPr id="4" name="Text 1"/>
          <p:cNvSpPr/>
          <p:nvPr/>
        </p:nvSpPr>
        <p:spPr>
          <a:xfrm>
            <a:off x="793790" y="1643539"/>
            <a:ext cx="7556421" cy="1283732"/>
          </a:xfrm>
          <a:prstGeom prst="rect">
            <a:avLst/>
          </a:prstGeom>
          <a:noFill/>
          <a:ln/>
        </p:spPr>
        <p:txBody>
          <a:bodyPr wrap="square" lIns="0" tIns="0" rIns="0" bIns="0" rtlCol="0" anchor="t"/>
          <a:lstStyle/>
          <a:p>
            <a:pPr marL="0" indent="0" algn="ctr">
              <a:lnSpc>
                <a:spcPts val="5050"/>
              </a:lnSpc>
              <a:buNone/>
            </a:pPr>
            <a:r>
              <a:rPr lang="en-US" sz="4000" dirty="0">
                <a:solidFill>
                  <a:srgbClr val="233E32"/>
                </a:solidFill>
                <a:latin typeface="Alice" pitchFamily="34" charset="0"/>
                <a:ea typeface="Alice" pitchFamily="34" charset="-122"/>
                <a:cs typeface="Alice" pitchFamily="34" charset="-120"/>
              </a:rPr>
              <a:t>Siap Tingkatkan Kompetensi SDM Organisasi Anda?</a:t>
            </a:r>
            <a:endParaRPr lang="en-US" sz="4000" dirty="0"/>
          </a:p>
        </p:txBody>
      </p:sp>
      <p:sp>
        <p:nvSpPr>
          <p:cNvPr id="5" name="Text 2"/>
          <p:cNvSpPr/>
          <p:nvPr/>
        </p:nvSpPr>
        <p:spPr>
          <a:xfrm>
            <a:off x="793790" y="3094673"/>
            <a:ext cx="7556421" cy="625078"/>
          </a:xfrm>
          <a:prstGeom prst="rect">
            <a:avLst/>
          </a:prstGeom>
          <a:noFill/>
          <a:ln/>
        </p:spPr>
        <p:txBody>
          <a:bodyPr wrap="square" lIns="0" tIns="0" rIns="0" bIns="0" rtlCol="0" anchor="t"/>
          <a:lstStyle/>
          <a:p>
            <a:pPr marL="0" indent="0" algn="ctr">
              <a:lnSpc>
                <a:spcPts val="1600"/>
              </a:lnSpc>
              <a:buNone/>
            </a:pPr>
            <a:r>
              <a:rPr lang="en-US" sz="1150" dirty="0">
                <a:solidFill>
                  <a:srgbClr val="2C2821"/>
                </a:solidFill>
                <a:latin typeface="Lora" pitchFamily="34" charset="0"/>
                <a:ea typeface="Lora" pitchFamily="34" charset="-122"/>
                <a:cs typeface="Lora" pitchFamily="34" charset="-120"/>
              </a:rPr>
              <a:t>Tim konsultan LPK DKN siap mendampingi Anda merancang program pengembangan SDM yang tepat sasaran, terukur, dan berdampak nyata pada kinerja bisnis — mulai dari analisis kebutuhan hingga pelaksanaan dan evaluasi.</a:t>
            </a:r>
            <a:endParaRPr lang="en-US" sz="1150" dirty="0"/>
          </a:p>
        </p:txBody>
      </p:sp>
      <p:sp>
        <p:nvSpPr>
          <p:cNvPr id="6" name="Shape 3"/>
          <p:cNvSpPr/>
          <p:nvPr/>
        </p:nvSpPr>
        <p:spPr>
          <a:xfrm>
            <a:off x="793790" y="3845243"/>
            <a:ext cx="3722370" cy="1222177"/>
          </a:xfrm>
          <a:prstGeom prst="roundRect">
            <a:avLst>
              <a:gd name="adj" fmla="val 1827"/>
            </a:avLst>
          </a:prstGeom>
          <a:solidFill>
            <a:srgbClr val="F0EDE6"/>
          </a:solidFill>
          <a:ln/>
        </p:spPr>
      </p:sp>
      <p:sp>
        <p:nvSpPr>
          <p:cNvPr id="7" name="Text 4"/>
          <p:cNvSpPr/>
          <p:nvPr/>
        </p:nvSpPr>
        <p:spPr>
          <a:xfrm>
            <a:off x="942618" y="3994071"/>
            <a:ext cx="1949172" cy="232529"/>
          </a:xfrm>
          <a:prstGeom prst="rect">
            <a:avLst/>
          </a:prstGeom>
          <a:noFill/>
          <a:ln/>
        </p:spPr>
        <p:txBody>
          <a:bodyPr wrap="none" lIns="0" tIns="0" rIns="0" bIns="0" rtlCol="0" anchor="t"/>
          <a:lstStyle/>
          <a:p>
            <a:pPr marL="0" indent="0" algn="l">
              <a:lnSpc>
                <a:spcPts val="1800"/>
              </a:lnSpc>
              <a:buNone/>
            </a:pPr>
            <a:r>
              <a:rPr lang="en-US" sz="1450" dirty="0">
                <a:solidFill>
                  <a:srgbClr val="000000"/>
                </a:solidFill>
                <a:latin typeface="Alice" pitchFamily="34" charset="0"/>
                <a:ea typeface="Alice" pitchFamily="34" charset="-122"/>
                <a:cs typeface="Alice" pitchFamily="34" charset="-120"/>
              </a:rPr>
              <a:t>📞</a:t>
            </a:r>
            <a:r>
              <a:rPr lang="en-US" sz="1450" dirty="0">
                <a:solidFill>
                  <a:srgbClr val="2C2821"/>
                </a:solidFill>
                <a:latin typeface="Alice" pitchFamily="34" charset="0"/>
                <a:ea typeface="Alice" pitchFamily="34" charset="-122"/>
                <a:cs typeface="Alice" pitchFamily="34" charset="-120"/>
              </a:rPr>
              <a:t> Konsultasi Korporat</a:t>
            </a:r>
            <a:endParaRPr lang="en-US" sz="1450" dirty="0"/>
          </a:p>
        </p:txBody>
      </p:sp>
      <p:sp>
        <p:nvSpPr>
          <p:cNvPr id="8" name="Text 5"/>
          <p:cNvSpPr/>
          <p:nvPr/>
        </p:nvSpPr>
        <p:spPr>
          <a:xfrm>
            <a:off x="942618" y="4293513"/>
            <a:ext cx="3424714" cy="416719"/>
          </a:xfrm>
          <a:prstGeom prst="rect">
            <a:avLst/>
          </a:prstGeom>
          <a:noFill/>
          <a:ln/>
        </p:spPr>
        <p:txBody>
          <a:bodyPr wrap="square" lIns="0" tIns="0" rIns="0" bIns="0" rtlCol="0" anchor="t"/>
          <a:lstStyle/>
          <a:p>
            <a:pPr marL="0" indent="0" algn="l">
              <a:lnSpc>
                <a:spcPts val="1600"/>
              </a:lnSpc>
              <a:buNone/>
            </a:pPr>
            <a:r>
              <a:rPr lang="en-US" sz="1150" dirty="0">
                <a:solidFill>
                  <a:srgbClr val="2C2821"/>
                </a:solidFill>
                <a:latin typeface="Lora" pitchFamily="34" charset="0"/>
                <a:ea typeface="Lora" pitchFamily="34" charset="-122"/>
                <a:cs typeface="Lora" pitchFamily="34" charset="-120"/>
              </a:rPr>
              <a:t>Diskusikan kebutuhan training spesifik organisasi Anda. Konsultasi awal gratis untuk klien korporat.</a:t>
            </a:r>
            <a:endParaRPr lang="en-US" sz="1150" dirty="0"/>
          </a:p>
        </p:txBody>
      </p:sp>
      <p:sp>
        <p:nvSpPr>
          <p:cNvPr id="9" name="Shape 6"/>
          <p:cNvSpPr/>
          <p:nvPr/>
        </p:nvSpPr>
        <p:spPr>
          <a:xfrm>
            <a:off x="4627721" y="3845243"/>
            <a:ext cx="3722489" cy="1222177"/>
          </a:xfrm>
          <a:prstGeom prst="roundRect">
            <a:avLst>
              <a:gd name="adj" fmla="val 1827"/>
            </a:avLst>
          </a:prstGeom>
          <a:solidFill>
            <a:srgbClr val="F0EDE6"/>
          </a:solidFill>
          <a:ln/>
        </p:spPr>
      </p:sp>
      <p:sp>
        <p:nvSpPr>
          <p:cNvPr id="10" name="Text 7"/>
          <p:cNvSpPr/>
          <p:nvPr/>
        </p:nvSpPr>
        <p:spPr>
          <a:xfrm>
            <a:off x="4776549" y="3994071"/>
            <a:ext cx="2000845" cy="232529"/>
          </a:xfrm>
          <a:prstGeom prst="rect">
            <a:avLst/>
          </a:prstGeom>
          <a:noFill/>
          <a:ln/>
        </p:spPr>
        <p:txBody>
          <a:bodyPr wrap="none" lIns="0" tIns="0" rIns="0" bIns="0" rtlCol="0" anchor="t"/>
          <a:lstStyle/>
          <a:p>
            <a:pPr marL="0" indent="0" algn="l">
              <a:lnSpc>
                <a:spcPts val="1800"/>
              </a:lnSpc>
              <a:buNone/>
            </a:pPr>
            <a:r>
              <a:rPr lang="en-US" sz="1450" dirty="0">
                <a:solidFill>
                  <a:srgbClr val="000000"/>
                </a:solidFill>
                <a:latin typeface="Alice" pitchFamily="34" charset="0"/>
                <a:ea typeface="Alice" pitchFamily="34" charset="-122"/>
                <a:cs typeface="Alice" pitchFamily="34" charset="-120"/>
              </a:rPr>
              <a:t>📋</a:t>
            </a:r>
            <a:r>
              <a:rPr lang="en-US" sz="1450" dirty="0">
                <a:solidFill>
                  <a:srgbClr val="2C2821"/>
                </a:solidFill>
                <a:latin typeface="Alice" pitchFamily="34" charset="0"/>
                <a:ea typeface="Alice" pitchFamily="34" charset="-122"/>
                <a:cs typeface="Alice" pitchFamily="34" charset="-120"/>
              </a:rPr>
              <a:t> Penawaran In-House</a:t>
            </a:r>
            <a:endParaRPr lang="en-US" sz="1450" dirty="0"/>
          </a:p>
        </p:txBody>
      </p:sp>
      <p:sp>
        <p:nvSpPr>
          <p:cNvPr id="11" name="Text 8"/>
          <p:cNvSpPr/>
          <p:nvPr/>
        </p:nvSpPr>
        <p:spPr>
          <a:xfrm>
            <a:off x="4776549" y="4293513"/>
            <a:ext cx="3424833" cy="625078"/>
          </a:xfrm>
          <a:prstGeom prst="rect">
            <a:avLst/>
          </a:prstGeom>
          <a:noFill/>
          <a:ln/>
        </p:spPr>
        <p:txBody>
          <a:bodyPr wrap="square" lIns="0" tIns="0" rIns="0" bIns="0" rtlCol="0" anchor="t"/>
          <a:lstStyle/>
          <a:p>
            <a:pPr marL="0" indent="0" algn="l">
              <a:lnSpc>
                <a:spcPts val="1600"/>
              </a:lnSpc>
              <a:buNone/>
            </a:pPr>
            <a:r>
              <a:rPr lang="en-US" sz="1150" dirty="0">
                <a:solidFill>
                  <a:srgbClr val="2C2821"/>
                </a:solidFill>
                <a:latin typeface="Lora" pitchFamily="34" charset="0"/>
                <a:ea typeface="Lora" pitchFamily="34" charset="-122"/>
                <a:cs typeface="Lora" pitchFamily="34" charset="-120"/>
              </a:rPr>
              <a:t>Dapatkan penawaran khusus program in-house yang dikustomisasi sepenuhnya untuk industri dan kebutuhan Anda.</a:t>
            </a:r>
            <a:endParaRPr lang="en-US" sz="1150" dirty="0"/>
          </a:p>
        </p:txBody>
      </p:sp>
      <p:sp>
        <p:nvSpPr>
          <p:cNvPr id="12" name="Shape 9"/>
          <p:cNvSpPr/>
          <p:nvPr/>
        </p:nvSpPr>
        <p:spPr>
          <a:xfrm>
            <a:off x="793790" y="5178981"/>
            <a:ext cx="7556421" cy="805458"/>
          </a:xfrm>
          <a:prstGeom prst="roundRect">
            <a:avLst>
              <a:gd name="adj" fmla="val 2772"/>
            </a:avLst>
          </a:prstGeom>
          <a:solidFill>
            <a:srgbClr val="F0EDE6"/>
          </a:solidFill>
          <a:ln/>
        </p:spPr>
      </p:sp>
      <p:sp>
        <p:nvSpPr>
          <p:cNvPr id="13" name="Text 10"/>
          <p:cNvSpPr/>
          <p:nvPr/>
        </p:nvSpPr>
        <p:spPr>
          <a:xfrm>
            <a:off x="942618" y="5327809"/>
            <a:ext cx="1860590" cy="232529"/>
          </a:xfrm>
          <a:prstGeom prst="rect">
            <a:avLst/>
          </a:prstGeom>
          <a:noFill/>
          <a:ln/>
        </p:spPr>
        <p:txBody>
          <a:bodyPr wrap="none" lIns="0" tIns="0" rIns="0" bIns="0" rtlCol="0" anchor="t"/>
          <a:lstStyle/>
          <a:p>
            <a:pPr marL="0" indent="0" algn="l">
              <a:lnSpc>
                <a:spcPts val="1800"/>
              </a:lnSpc>
              <a:buNone/>
            </a:pPr>
            <a:r>
              <a:rPr lang="en-US" sz="1450" dirty="0">
                <a:solidFill>
                  <a:srgbClr val="000000"/>
                </a:solidFill>
                <a:latin typeface="Alice" pitchFamily="34" charset="0"/>
                <a:ea typeface="Alice" pitchFamily="34" charset="-122"/>
                <a:cs typeface="Alice" pitchFamily="34" charset="-120"/>
              </a:rPr>
              <a:t>📅</a:t>
            </a:r>
            <a:r>
              <a:rPr lang="en-US" sz="1450" dirty="0">
                <a:solidFill>
                  <a:srgbClr val="2C2821"/>
                </a:solidFill>
                <a:latin typeface="Alice" pitchFamily="34" charset="0"/>
                <a:ea typeface="Alice" pitchFamily="34" charset="-122"/>
                <a:cs typeface="Alice" pitchFamily="34" charset="-120"/>
              </a:rPr>
              <a:t> Jadwal Program</a:t>
            </a:r>
            <a:endParaRPr lang="en-US" sz="1450" dirty="0"/>
          </a:p>
        </p:txBody>
      </p:sp>
      <p:sp>
        <p:nvSpPr>
          <p:cNvPr id="14" name="Text 11"/>
          <p:cNvSpPr/>
          <p:nvPr/>
        </p:nvSpPr>
        <p:spPr>
          <a:xfrm>
            <a:off x="942618" y="5627251"/>
            <a:ext cx="7258764" cy="208359"/>
          </a:xfrm>
          <a:prstGeom prst="rect">
            <a:avLst/>
          </a:prstGeom>
          <a:noFill/>
          <a:ln/>
        </p:spPr>
        <p:txBody>
          <a:bodyPr wrap="none" lIns="0" tIns="0" rIns="0" bIns="0" rtlCol="0" anchor="t"/>
          <a:lstStyle/>
          <a:p>
            <a:pPr marL="0" indent="0" algn="l">
              <a:lnSpc>
                <a:spcPts val="1600"/>
              </a:lnSpc>
              <a:buNone/>
            </a:pPr>
            <a:r>
              <a:rPr lang="en-US" sz="1150" dirty="0">
                <a:solidFill>
                  <a:srgbClr val="2C2821"/>
                </a:solidFill>
                <a:latin typeface="Lora" pitchFamily="34" charset="0"/>
                <a:ea typeface="Lora" pitchFamily="34" charset="-122"/>
                <a:cs typeface="Lora" pitchFamily="34" charset="-120"/>
              </a:rPr>
              <a:t>Informasi jadwal webinar publik, public class, dan program reguler yang tersedia sepanjang tahun 2026.</a:t>
            </a:r>
            <a:endParaRPr lang="en-US" sz="1150" dirty="0"/>
          </a:p>
        </p:txBody>
      </p:sp>
      <p:sp>
        <p:nvSpPr>
          <p:cNvPr id="15" name="Text 12"/>
          <p:cNvSpPr/>
          <p:nvPr/>
        </p:nvSpPr>
        <p:spPr>
          <a:xfrm>
            <a:off x="1017032" y="6235422"/>
            <a:ext cx="7333178" cy="625078"/>
          </a:xfrm>
          <a:prstGeom prst="rect">
            <a:avLst/>
          </a:prstGeom>
          <a:noFill/>
          <a:ln/>
        </p:spPr>
        <p:txBody>
          <a:bodyPr wrap="square" lIns="0" tIns="0" rIns="0" bIns="0" rtlCol="0" anchor="t"/>
          <a:lstStyle/>
          <a:p>
            <a:pPr marL="0" indent="0" algn="l">
              <a:lnSpc>
                <a:spcPts val="1600"/>
              </a:lnSpc>
              <a:buNone/>
            </a:pPr>
            <a:r>
              <a:rPr lang="en-US" sz="1150" b="1" dirty="0">
                <a:solidFill>
                  <a:srgbClr val="2C2821"/>
                </a:solidFill>
                <a:latin typeface="Lora" pitchFamily="34" charset="0"/>
                <a:ea typeface="Lora" pitchFamily="34" charset="-122"/>
                <a:cs typeface="Lora" pitchFamily="34" charset="-120"/>
              </a:rPr>
              <a:t>LPK DKN — Lembaga Pelatihan Kerja</a:t>
            </a:r>
            <a:r>
              <a:rPr lang="en-US" sz="1150" dirty="0">
                <a:solidFill>
                  <a:srgbClr val="2C2821"/>
                </a:solidFill>
                <a:latin typeface="Lora" pitchFamily="34" charset="0"/>
                <a:ea typeface="Lora" pitchFamily="34" charset="-122"/>
                <a:cs typeface="Lora" pitchFamily="34" charset="-120"/>
              </a:rPr>
              <a:t>Program berbasis SKKNI • Fasilitator praktisi senior 20+ tahun • In-house &amp; online</a:t>
            </a:r>
            <a:endParaRPr lang="en-US" sz="1150" dirty="0"/>
          </a:p>
          <a:p>
            <a:pPr marL="0" indent="0" algn="l">
              <a:lnSpc>
                <a:spcPts val="1600"/>
              </a:lnSpc>
              <a:buNone/>
            </a:pPr>
            <a:r>
              <a:rPr lang="en-US" sz="1150" dirty="0">
                <a:solidFill>
                  <a:srgbClr val="2C2821"/>
                </a:solidFill>
                <a:latin typeface="Lora" pitchFamily="34" charset="0"/>
                <a:ea typeface="Lora" pitchFamily="34" charset="-122"/>
                <a:cs typeface="Lora" pitchFamily="34" charset="-120"/>
              </a:rPr>
              <a:t>25 Program • 6 Kategori • 3 Program Signature Eksklusif</a:t>
            </a:r>
            <a:endParaRPr lang="en-US" sz="1150" dirty="0"/>
          </a:p>
        </p:txBody>
      </p:sp>
      <p:sp>
        <p:nvSpPr>
          <p:cNvPr id="16" name="Shape 13"/>
          <p:cNvSpPr/>
          <p:nvPr/>
        </p:nvSpPr>
        <p:spPr>
          <a:xfrm>
            <a:off x="793790" y="6109930"/>
            <a:ext cx="15240" cy="876062"/>
          </a:xfrm>
          <a:prstGeom prst="rect">
            <a:avLst/>
          </a:prstGeom>
          <a:solidFill>
            <a:srgbClr val="1B5F39"/>
          </a:solidFill>
          <a:ln/>
        </p:spPr>
      </p:sp>
      <p:pic>
        <p:nvPicPr>
          <p:cNvPr id="17" name="Image 1" descr="preencoded.png"/>
          <p:cNvPicPr>
            <a:picLocks noChangeAspect="1"/>
          </p:cNvPicPr>
          <p:nvPr/>
        </p:nvPicPr>
        <p:blipFill>
          <a:blip r:embed="rId4"/>
          <a:stretch>
            <a:fillRect/>
          </a:stretch>
        </p:blipFill>
        <p:spPr>
          <a:xfrm>
            <a:off x="198358" y="199668"/>
            <a:ext cx="717352" cy="69222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5071</Words>
  <Application>Microsoft Office PowerPoint</Application>
  <PresentationFormat>Custom</PresentationFormat>
  <Paragraphs>644</Paragraphs>
  <Slides>40</Slides>
  <Notes>40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Alice</vt:lpstr>
      <vt:lpstr>Lora</vt:lpstr>
      <vt:lpstr>Arial</vt:lpstr>
      <vt:lpstr>Alice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ade salman</cp:lastModifiedBy>
  <cp:revision>3</cp:revision>
  <dcterms:created xsi:type="dcterms:W3CDTF">2026-04-30T13:28:46Z</dcterms:created>
  <dcterms:modified xsi:type="dcterms:W3CDTF">2026-04-30T13:23:55Z</dcterms:modified>
</cp:coreProperties>
</file>